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9" r:id="rId3"/>
    <p:sldId id="258" r:id="rId4"/>
    <p:sldId id="260" r:id="rId5"/>
    <p:sldId id="261" r:id="rId6"/>
    <p:sldId id="264" r:id="rId7"/>
    <p:sldId id="265" r:id="rId8"/>
    <p:sldId id="262" r:id="rId9"/>
    <p:sldId id="266" r:id="rId10"/>
    <p:sldId id="267" r:id="rId11"/>
    <p:sldId id="268" r:id="rId12"/>
    <p:sldId id="269" r:id="rId13"/>
    <p:sldId id="272" r:id="rId14"/>
    <p:sldId id="273" r:id="rId15"/>
    <p:sldId id="274" r:id="rId16"/>
    <p:sldId id="277" r:id="rId17"/>
    <p:sldId id="270" r:id="rId18"/>
    <p:sldId id="276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2" autoAdjust="0"/>
  </p:normalViewPr>
  <p:slideViewPr>
    <p:cSldViewPr>
      <p:cViewPr>
        <p:scale>
          <a:sx n="72" d="100"/>
          <a:sy n="72" d="100"/>
        </p:scale>
        <p:origin x="-110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70031-36CF-4719-BC4C-0BFA73F20B5D}" type="datetimeFigureOut">
              <a:rPr lang="ru-RU" smtClean="0"/>
              <a:pPr/>
              <a:t>04.09.2024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2EE3F-A025-41FE-BA80-8EEC2BDBE1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386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7C913-04BB-4D76-9B76-44C519C1DF9B}" type="datetime1">
              <a:rPr lang="ru-RU" smtClean="0"/>
              <a:pPr/>
              <a:t>04.09.2024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FA030-D3AF-4298-AFB6-300A46955D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3175-C82C-4495-9E3F-BC1A46AF4A97}" type="datetime1">
              <a:rPr lang="ru-RU" smtClean="0"/>
              <a:pPr/>
              <a:t>04.09.2024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FA030-D3AF-4298-AFB6-300A46955D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DE18-20A5-49C3-A580-0DF349A6DB3F}" type="datetime1">
              <a:rPr lang="ru-RU" smtClean="0"/>
              <a:pPr/>
              <a:t>04.09.2024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FA030-D3AF-4298-AFB6-300A46955D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DF386-EA3D-496D-A5DF-04339938BD89}" type="datetime1">
              <a:rPr lang="ru-RU" smtClean="0"/>
              <a:pPr/>
              <a:t>04.09.2024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FA030-D3AF-4298-AFB6-300A46955D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A414-9878-4AF9-AD02-226B82E3E687}" type="datetime1">
              <a:rPr lang="ru-RU" smtClean="0"/>
              <a:pPr/>
              <a:t>04.09.2024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FA030-D3AF-4298-AFB6-300A46955D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9B90-5468-4873-87C6-D8B044080AA0}" type="datetime1">
              <a:rPr lang="ru-RU" smtClean="0"/>
              <a:pPr/>
              <a:t>04.09.2024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FA030-D3AF-4298-AFB6-300A46955D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486CC-1675-43F9-88C0-D23D8231110C}" type="datetime1">
              <a:rPr lang="ru-RU" smtClean="0"/>
              <a:pPr/>
              <a:t>04.09.2024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FA030-D3AF-4298-AFB6-300A46955D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12DD2-219C-44C4-8639-36B75038FD7B}" type="datetime1">
              <a:rPr lang="ru-RU" smtClean="0"/>
              <a:pPr/>
              <a:t>04.09.2024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FA030-D3AF-4298-AFB6-300A46955D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A4230-5F58-4CD2-8ABE-F8BA93C3C30D}" type="datetime1">
              <a:rPr lang="ru-RU" smtClean="0"/>
              <a:pPr/>
              <a:t>04.09.2024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FA030-D3AF-4298-AFB6-300A46955D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07C9E-8B1D-4497-968C-C93C8B4EF2B7}" type="datetime1">
              <a:rPr lang="ru-RU" smtClean="0"/>
              <a:pPr/>
              <a:t>04.09.2024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DFA030-D3AF-4298-AFB6-300A46955D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84AE1-15B1-4CBE-8C86-54A7873CD9B5}" type="datetime1">
              <a:rPr lang="ru-RU" smtClean="0"/>
              <a:pPr/>
              <a:t>04.09.2024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FA030-D3AF-4298-AFB6-300A46955D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26800BD-FC7F-4D35-8806-D706157BDAA6}" type="datetime1">
              <a:rPr lang="ru-RU" smtClean="0"/>
              <a:pPr/>
              <a:t>04.09.2024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CCDFA030-D3AF-4298-AFB6-300A46955D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9502" y="35717"/>
            <a:ext cx="547281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Bahnschrift Condensed" pitchFamily="34" charset="0"/>
              </a:rPr>
              <a:t>Студенческое  научное общество </a:t>
            </a:r>
            <a:endParaRPr lang="ru-RU" sz="4000" dirty="0" smtClean="0">
              <a:latin typeface="Bahnschrift Condensed" pitchFamily="34" charset="0"/>
            </a:endParaRPr>
          </a:p>
          <a:p>
            <a:pPr algn="ctr"/>
            <a:r>
              <a:rPr lang="ru-RU" sz="4800" dirty="0" smtClean="0">
                <a:solidFill>
                  <a:srgbClr val="002060"/>
                </a:solidFill>
                <a:latin typeface="Bahnschrift Condensed" pitchFamily="34" charset="0"/>
              </a:rPr>
              <a:t>«Экономист»</a:t>
            </a:r>
            <a:endParaRPr lang="ru-RU" sz="4800" dirty="0">
              <a:solidFill>
                <a:srgbClr val="002060"/>
              </a:solidFill>
              <a:latin typeface="Bahnschrift Condensed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FA030-D3AF-4298-AFB6-300A46955D1E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4269"/>
            <a:ext cx="1905000" cy="1905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124" y="0"/>
            <a:ext cx="1546876" cy="1340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2094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84A81-7FB5-4AF5-BBF4-88C2C3F175E3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60648"/>
            <a:ext cx="4114800" cy="16421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День финансовой грамотности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27.11.2019 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Новокузнецк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88640"/>
            <a:ext cx="1905000" cy="1905000"/>
          </a:xfrm>
          <a:prstGeom prst="rect">
            <a:avLst/>
          </a:prstGeom>
        </p:spPr>
      </p:pic>
      <p:pic>
        <p:nvPicPr>
          <p:cNvPr id="5122" name="Picture 2" descr="C:\Users\Olesya\Pictures\Фото и видео\2019 год\4. Осень 2019\3. Ноябрь 2019\27 ноября день финансовой грамотности\20191127_14233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64904"/>
            <a:ext cx="2916386" cy="2916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Olesya\Pictures\Фото и видео\2019 год\4. Осень 2019\3. Ноябрь 2019\27 ноября день финансовой грамотности\20191127_1322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052736"/>
            <a:ext cx="2592288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C:\Users\Olesya\Pictures\Фото и видео\2019 год\4. Осень 2019\3. Ноябрь 2019\27 ноября день финансовой грамотности\20191127_1422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3645024"/>
            <a:ext cx="3212976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C:\Users\Olesya\Pictures\Фото и видео\2019 год\4. Осень 2019\3. Ноябрь 2019\27 ноября день финансовой грамотности\20191127_142248.jpg"/>
          <p:cNvPicPr>
            <a:picLocks noChangeAspect="1" noChangeArrowheads="1"/>
          </p:cNvPicPr>
          <p:nvPr/>
        </p:nvPicPr>
        <p:blipFill>
          <a:blip r:embed="rId6" cstate="print"/>
          <a:srcRect l="21650"/>
          <a:stretch>
            <a:fillRect/>
          </a:stretch>
        </p:blipFill>
        <p:spPr bwMode="auto">
          <a:xfrm>
            <a:off x="6548773" y="2204864"/>
            <a:ext cx="2595227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84A81-7FB5-4AF5-BBF4-88C2C3F175E3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06688" cy="2794322"/>
          </a:xfrm>
        </p:spPr>
        <p:txBody>
          <a:bodyPr>
            <a:normAutofit fontScale="90000"/>
          </a:bodyPr>
          <a:lstStyle/>
          <a:p>
            <a:pPr lvl="0"/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Внутривузовская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олимпиада по 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дисциплине 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«Финансы»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группе БЭс-181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04.12.2019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Новокузнецк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0"/>
            <a:ext cx="1905000" cy="1905000"/>
          </a:xfrm>
          <a:prstGeom prst="rect">
            <a:avLst/>
          </a:prstGeom>
        </p:spPr>
      </p:pic>
      <p:pic>
        <p:nvPicPr>
          <p:cNvPr id="6146" name="Picture 2" descr="C:\Users\Olesya\Pictures\Фото и видео\2019 год\5. Декабрь 2019\4 декабря олимпиада по финансам\20191204_10300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140968"/>
            <a:ext cx="3025055" cy="3025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Olesya\Pictures\Фото и видео\2019 год\5. Декабрь 2019\4 декабря олимпиада по финансам\20191211_1023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049688"/>
            <a:ext cx="2808312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Users\Olesya\Pictures\Фото и видео\2019 год\5. Декабрь 2019\4 декабря олимпиада по финансам\20191211_1025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404664"/>
            <a:ext cx="3456384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84A81-7FB5-4AF5-BBF4-88C2C3F175E3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2650306"/>
          </a:xfrm>
        </p:spPr>
        <p:txBody>
          <a:bodyPr>
            <a:normAutofit fontScale="90000"/>
          </a:bodyPr>
          <a:lstStyle/>
          <a:p>
            <a:pPr lvl="0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Круглый стол для 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«Почему в современном мире важно быть финансово – грамотным»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11.12.2019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Новокузнецк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60648"/>
            <a:ext cx="1905000" cy="1905000"/>
          </a:xfrm>
          <a:prstGeom prst="rect">
            <a:avLst/>
          </a:prstGeom>
        </p:spPr>
      </p:pic>
      <p:pic>
        <p:nvPicPr>
          <p:cNvPr id="7170" name="Picture 2" descr="C:\Users\Olesya\Pictures\Фото и видео\2019 год\5. Декабрь 2019\11 декабря круглый стол\20191211_10300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36912"/>
            <a:ext cx="2376338" cy="2376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C:\Users\Olesya\Pictures\Фото и видео\2019 год\5. Декабрь 2019\11 декабря круглый стол\20191211_1036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772816"/>
            <a:ext cx="2592288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5" descr="C:\Users\Olesya\Pictures\Фото и видео\2019 год\5. Декабрь 2019\11 декабря круглый стол\20191211_1039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7696" y="2564904"/>
            <a:ext cx="2736304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C:\Users\Olesya\Pictures\Фото и видео\2019 год\5. Декабрь 2019\11 декабря круглый стол\20191211_1047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4365104"/>
            <a:ext cx="2492896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88640"/>
            <a:ext cx="7804348" cy="4491837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21 октября в филиале КузГТУ в г.Новокузнецке прошел традиционный региональный информационно-просветительский проект по повышению финансовой грамотности населения «Финансовый экспресс», который ежегодно реализуется Администрацией Правительства в разных городах Кузбасса.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Эксперты финансового рынка, такие компании как «Кузнецкбизнесбанк», «Сбербанк», «Росгосстрах», «Альфа-банк» г. Новосибирска и Прокуратура Кемеровской области провели мероприятия для наших студентов в формате лекции и игры.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 в игре «100 к 1» по страхованию приняли участие две сборные команды 4 и 5 курса БЭс-181.3. и БЭс-171.3. Мероприятие провела страховая компания «Росгосстрах», победителям вручили памятные призы.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FA030-D3AF-4298-AFB6-300A46955D1E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1026" name="Picture 2" descr="C:\Users\SONY\Documents\Рейтинг Семиколенова М.В. +подтверждение\Рейтинг. Отчет\D3nJroUFhv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429000"/>
            <a:ext cx="3312368" cy="30056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Наши достижения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1.Кузнецова, Ю. А. Стратегический вектор развития </a:t>
            </a:r>
            <a:r>
              <a:rPr lang="ru-RU" dirty="0" err="1" smtClean="0"/>
              <a:t>системообразующих</a:t>
            </a:r>
            <a:r>
              <a:rPr lang="ru-RU" dirty="0" smtClean="0"/>
              <a:t> предприятий Кузбасса / Ю. А. Кузнецова, Д. Ю. </a:t>
            </a:r>
            <a:r>
              <a:rPr lang="ru-RU" dirty="0" err="1" smtClean="0"/>
              <a:t>Скопинцева</a:t>
            </a:r>
            <a:r>
              <a:rPr lang="ru-RU" dirty="0" smtClean="0"/>
              <a:t> // Экономика и бизнес: теория и практика. – 2021. – № 3-2(73). – С. 25-29. </a:t>
            </a:r>
          </a:p>
          <a:p>
            <a:r>
              <a:rPr lang="ru-RU" dirty="0" smtClean="0"/>
              <a:t>2. «Экономическая стратегия деятельности крупных предприятий Кузбасса». Конкурс рефератов по дисциплине «Диагностика и прогнозирование угроз деятельности организации»</a:t>
            </a:r>
          </a:p>
          <a:p>
            <a:r>
              <a:rPr lang="ru-RU" dirty="0" smtClean="0"/>
              <a:t>3. «Инновации в повышении безопасности дорожного движения в Новокузнецке: экономический и социальный аспект». Сержантов Данил Николаевич, Иванов Александр Андреевич, </a:t>
            </a:r>
            <a:r>
              <a:rPr lang="ru-RU" dirty="0" err="1" smtClean="0"/>
              <a:t>Русяева</a:t>
            </a:r>
            <a:r>
              <a:rPr lang="ru-RU" dirty="0" smtClean="0"/>
              <a:t> Дарья Сергеевна. Подготовка и выступление с проектом  на </a:t>
            </a:r>
            <a:r>
              <a:rPr lang="en-US" dirty="0" smtClean="0"/>
              <a:t>V</a:t>
            </a:r>
            <a:r>
              <a:rPr lang="ru-RU" dirty="0" smtClean="0"/>
              <a:t> Международной  научно-практической конференции г. Новокузнецк, 2-3 декабря 2021 г.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FA030-D3AF-4298-AFB6-300A46955D1E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достижения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98455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4.Скопинцева Д.Ю., 2 место во </a:t>
            </a:r>
            <a:r>
              <a:rPr lang="en-US" dirty="0" smtClean="0"/>
              <a:t>II </a:t>
            </a:r>
            <a:r>
              <a:rPr lang="ru-RU" dirty="0" smtClean="0"/>
              <a:t>Международной Олимпиаде по управлению проектами в профессиональной сфере «</a:t>
            </a:r>
            <a:r>
              <a:rPr lang="en-US" dirty="0" smtClean="0"/>
              <a:t>Project manager</a:t>
            </a:r>
            <a:r>
              <a:rPr lang="ru-RU" dirty="0" smtClean="0"/>
              <a:t> 2021», Москва: РусАльянс Сова. Диплом №</a:t>
            </a:r>
            <a:r>
              <a:rPr lang="en-US" dirty="0" smtClean="0"/>
              <a:t>PME</a:t>
            </a:r>
            <a:r>
              <a:rPr lang="ru-RU" dirty="0" smtClean="0"/>
              <a:t>-2021-103</a:t>
            </a:r>
          </a:p>
          <a:p>
            <a:r>
              <a:rPr lang="ru-RU" dirty="0" smtClean="0"/>
              <a:t>5.Ольховский А.Е. Группировка ведущих </a:t>
            </a:r>
            <a:r>
              <a:rPr lang="en-US" dirty="0" smtClean="0"/>
              <a:t>IT</a:t>
            </a:r>
            <a:r>
              <a:rPr lang="ru-RU" dirty="0" smtClean="0"/>
              <a:t>-компаний России по уровню рентабельности / XXXVII Международная научно-</a:t>
            </a:r>
          </a:p>
          <a:p>
            <a:r>
              <a:rPr lang="ru-RU" dirty="0" smtClean="0"/>
              <a:t>практическая конференция</a:t>
            </a:r>
            <a:r>
              <a:rPr lang="en-US" dirty="0" smtClean="0"/>
              <a:t> «Advances in Science and Technology». </a:t>
            </a:r>
            <a:r>
              <a:rPr lang="ru-RU" dirty="0" smtClean="0"/>
              <a:t>Москва, 2021. </a:t>
            </a:r>
          </a:p>
          <a:p>
            <a:r>
              <a:rPr lang="ru-RU" dirty="0" smtClean="0"/>
              <a:t>6.Ольховский А.Е. Стратегия развития крупнейших </a:t>
            </a:r>
            <a:r>
              <a:rPr lang="en-US" dirty="0" smtClean="0"/>
              <a:t>IT</a:t>
            </a:r>
            <a:r>
              <a:rPr lang="ru-RU" dirty="0" smtClean="0"/>
              <a:t>-компаний России / </a:t>
            </a:r>
            <a:r>
              <a:rPr lang="en-US" dirty="0" smtClean="0"/>
              <a:t>XIX </a:t>
            </a:r>
            <a:r>
              <a:rPr lang="ru-RU" dirty="0" smtClean="0"/>
              <a:t>Международная научно-практическая конференция «Современные научные исследования: актуальные вопросы, достижения и инновации», Пенза: МЦНС «Наука и Просвещение», 2021. – С. 79-83</a:t>
            </a:r>
          </a:p>
          <a:p>
            <a:r>
              <a:rPr lang="ru-RU" dirty="0" smtClean="0"/>
              <a:t>7.Ольхин А.Г., Кузнецова Ю.А. Угрозы информационной безопасности предприятия: классификация и проблемы предупреждения / / Безопасность жизнедеятельности предприятий в промышленно развитых регионах: сборник материалов </a:t>
            </a:r>
            <a:r>
              <a:rPr lang="en-US" dirty="0" smtClean="0"/>
              <a:t>XIV</a:t>
            </a:r>
            <a:r>
              <a:rPr lang="ru-RU" dirty="0" smtClean="0"/>
              <a:t> международной научно-практической конференции. 23-25 ноября 2021 г. Кемерово: ФГБОУ ВО «Кузбасский государственный технический университет им. Т.Ф. Горбачева»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FA030-D3AF-4298-AFB6-300A46955D1E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404664"/>
            <a:ext cx="7714104" cy="5520680"/>
          </a:xfrm>
        </p:spPr>
        <p:txBody>
          <a:bodyPr>
            <a:normAutofit fontScale="85000" lnSpcReduction="1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8.Власенко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Л. М., Кузнецова Ю. А. Понятие и структура финансово-экономической безопасности//Научно-инновационный вектор современного развития: материалы I всероссийской научно-практической конференции с международным участием, г. Новокузнецк, 20 апреля 2023 г. – Кемерово: ФГБОУ ВО «Кузбасский государственный технический университет им. Т.Ф. Горбачева», филиал КузГТУ в г. Новокузнецке, 2023 – С.118-120.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9.Власенко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Л. М. Анализ деятельности ООО «ЛЕНТА» //Научно-инновационный вектор современного развития: материалы I всероссийской научно-практической конференции с международным участием, г. Новокузнецк, 20 апреля 2023 г. – Кемерово: ФГБОУ ВО «Кузбасский государственный технический университет им. Т.Ф. Горбачева», филиал КузГТУ в г. Новокузнецке, 2023 – С.114-118.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10.Нижегородова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М. В. Методы диагностики и прогнозирования угроз юридической сферы банков//Научно-инновационный вектор современного развития: материалы I всероссийской научно-практической конференции с международным участием, г. Новокузнецк, 20 апреля 2023 г. – Кемерово: ФГБОУ ВО «Кузбасский государственный технический университет им. Т.Ф. Горбачева», филиал КузГТУ в г. Новокузнецке, 2023 – С.161-164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11. Павлова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А. П. SWOT-анализ как метод диагностики угроз финансово-экономической сферы на примере ПАО «Магнит» //Научно-инновационный вектор современного развития: материалы I всероссийской научно-практической конференции с международным участием, г. Новокузнецк, 20 апреля 2023 г. – Кемерово: ФГБОУ ВО «Кузбасский государственный технический университет им. Т.Ф. Горбачева», филиал КузГТУ в г. Новокузнецке, 2023 – С.170-173</a:t>
            </a:r>
          </a:p>
        </p:txBody>
      </p:sp>
    </p:spTree>
    <p:extLst>
      <p:ext uri="{BB962C8B-B14F-4D97-AF65-F5344CB8AC3E}">
        <p14:creationId xmlns:p14="http://schemas.microsoft.com/office/powerpoint/2010/main" val="2545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Международная научно-практическая конференция</a:t>
            </a:r>
            <a:endParaRPr lang="ru-RU" sz="1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ВОПРОСЫ СОВРЕМЕННОЙ НАУКИ: ПРОБЛЕМЫ, ТЕНДЕНЦИИ И ПЕРСПЕКТИВЫ</a:t>
            </a:r>
            <a:endParaRPr lang="ru-RU" sz="1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84A81-7FB5-4AF5-BBF4-88C2C3F175E3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СНО «Экономист» в конференции 5 – 6 декабря 2019 г.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Olesya\Downloads\graph43984659345697456-—-копияк659745974596598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564904"/>
            <a:ext cx="3240360" cy="3384376"/>
          </a:xfrm>
          <a:prstGeom prst="rect">
            <a:avLst/>
          </a:prstGeom>
          <a:noFill/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283968" y="2674620"/>
            <a:ext cx="396044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Темы публикаций: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Самарина Анна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Кредитная система РФ: проблемы и пути решения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Скабелкин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Евгений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Банкротство предприятий и проблемы, связанные с его предотвращением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55F0DCB1-50C4-4A97-99D4-87C8D47323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09" y="0"/>
            <a:ext cx="8988491" cy="6741368"/>
          </a:xfrm>
        </p:spPr>
      </p:pic>
    </p:spTree>
    <p:extLst>
      <p:ext uri="{BB962C8B-B14F-4D97-AF65-F5344CB8AC3E}">
        <p14:creationId xmlns:p14="http://schemas.microsoft.com/office/powerpoint/2010/main" val="144441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475252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Студенческое научное общество «Экономист» представляет собой результат студенческой активности, а также диалога студентов и преподавателей. 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Студенческое научное общество способствует созданию условий для развития научного потенциала и творческой деятельности студентов, а также привлечение их к непосредственному участию в научно-исследовательской работе.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Студенческое научное общество - это уникальный шанс для каждого студента раскрыть свои способности!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84A81-7FB5-4AF5-BBF4-88C2C3F175E3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FA030-D3AF-4298-AFB6-300A46955D1E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65790" y="476672"/>
            <a:ext cx="7520940" cy="548640"/>
          </a:xfrm>
        </p:spPr>
        <p:txBody>
          <a:bodyPr/>
          <a:lstStyle/>
          <a:p>
            <a:pPr algn="ctr"/>
            <a:r>
              <a:rPr lang="ru-RU" dirty="0" smtClean="0"/>
              <a:t>Студенческое научное общество «Экономист»</a:t>
            </a:r>
            <a:endParaRPr lang="ru-RU" dirty="0"/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defPPr>
              <a:defRPr lang="ru-RU"/>
            </a:defPPr>
            <a:lvl1pPr marL="0" algn="ctr" defTabSz="914400" rtl="0" eaLnBrk="1" latinLnBrk="0" hangingPunct="1">
              <a:defRPr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B69A8C-C8A9-4E7E-B180-2DDF1ACDD7C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1847" y="1880828"/>
            <a:ext cx="1368152" cy="9817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71867" y="2171622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Цель</a:t>
            </a:r>
            <a:endParaRPr lang="ru-RU" sz="2000" b="1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1979712" y="2204985"/>
            <a:ext cx="504056" cy="4001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771800" y="1880827"/>
            <a:ext cx="5328592" cy="98170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663788" y="2063798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Развитие практических навыков экономической грамотности студентов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1847" y="3284984"/>
            <a:ext cx="1839893" cy="122413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83768" y="3284984"/>
            <a:ext cx="1800200" cy="122413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26260" y="3284984"/>
            <a:ext cx="1673932" cy="122413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660232" y="3284984"/>
            <a:ext cx="2016224" cy="122413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71867" y="3429000"/>
            <a:ext cx="1407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Написание научных работ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645786" y="3567499"/>
            <a:ext cx="147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Участие в олимпиадах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626260" y="3567498"/>
            <a:ext cx="167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Посещение форумов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660232" y="3329573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Общение с </a:t>
            </a:r>
            <a:r>
              <a:rPr lang="ru-RU" dirty="0" err="1" smtClean="0"/>
              <a:t>высококвали-фицированными</a:t>
            </a:r>
            <a:r>
              <a:rPr lang="ru-RU" dirty="0" smtClean="0"/>
              <a:t> специалистами</a:t>
            </a:r>
            <a:endParaRPr lang="ru-RU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2231740" y="2862528"/>
            <a:ext cx="414046" cy="3504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3383868" y="2862528"/>
            <a:ext cx="0" cy="3504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0" idx="2"/>
          </p:cNvCxnSpPr>
          <p:nvPr/>
        </p:nvCxnSpPr>
        <p:spPr>
          <a:xfrm>
            <a:off x="5436096" y="2862528"/>
            <a:ext cx="0" cy="3504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15" idx="0"/>
          </p:cNvCxnSpPr>
          <p:nvPr/>
        </p:nvCxnSpPr>
        <p:spPr>
          <a:xfrm>
            <a:off x="7668344" y="2862528"/>
            <a:ext cx="0" cy="4224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63" y="4797152"/>
            <a:ext cx="3077455" cy="2168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809" y="4713769"/>
            <a:ext cx="324036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667" y="4713769"/>
            <a:ext cx="3192333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663" y="23691"/>
            <a:ext cx="1319337" cy="11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25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520940" cy="548640"/>
          </a:xfrm>
        </p:spPr>
        <p:txBody>
          <a:bodyPr/>
          <a:lstStyle/>
          <a:p>
            <a:pPr algn="ctr"/>
            <a:r>
              <a:rPr lang="ru-RU" dirty="0" smtClean="0"/>
              <a:t>Достижения общества «Экономист»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16632"/>
            <a:ext cx="1284121" cy="1113002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FA030-D3AF-4298-AFB6-300A46955D1E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010542"/>
            <a:ext cx="2592288" cy="1655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225" y="4701020"/>
            <a:ext cx="3025518" cy="2128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9" y="4804369"/>
            <a:ext cx="2676019" cy="1973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34" y="1044429"/>
            <a:ext cx="2654581" cy="1769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34" y="2898337"/>
            <a:ext cx="2627784" cy="1751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507" y="986578"/>
            <a:ext cx="2692576" cy="1794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577" y="2996953"/>
            <a:ext cx="2712183" cy="1807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577" y="4910153"/>
            <a:ext cx="2838929" cy="1891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822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6136" y="1268760"/>
            <a:ext cx="4491980" cy="548640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 День</a:t>
            </a:r>
            <a:br>
              <a:rPr lang="ru-RU" dirty="0" smtClean="0"/>
            </a:br>
            <a:r>
              <a:rPr lang="ru-RU" dirty="0" smtClean="0"/>
              <a:t> финансиста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88640"/>
            <a:ext cx="1246184" cy="108012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FA030-D3AF-4298-AFB6-300A46955D1E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" y="20901"/>
            <a:ext cx="6869235" cy="68692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20272" y="1988840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29.11.2018</a:t>
            </a:r>
            <a:endParaRPr lang="ru-RU" dirty="0"/>
          </a:p>
          <a:p>
            <a:pPr algn="ctr"/>
            <a:r>
              <a:rPr lang="ru-RU" dirty="0"/>
              <a:t>г</a:t>
            </a:r>
            <a:r>
              <a:rPr lang="ru-RU" dirty="0" smtClean="0"/>
              <a:t>. Новокузнецк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649" y="3060116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02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4376" y="1124744"/>
            <a:ext cx="2339752" cy="1551072"/>
          </a:xfrm>
        </p:spPr>
        <p:txBody>
          <a:bodyPr/>
          <a:lstStyle/>
          <a:p>
            <a:pPr algn="ctr"/>
            <a:r>
              <a:rPr lang="ru-RU" dirty="0" smtClean="0"/>
              <a:t>Умные каникулы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01"/>
            <a:ext cx="6876256" cy="6876256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FA030-D3AF-4298-AFB6-300A46955D1E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0"/>
            <a:ext cx="1535899" cy="13312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88121" y="2420888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07.11.18</a:t>
            </a:r>
          </a:p>
          <a:p>
            <a:pPr algn="ctr"/>
            <a:r>
              <a:rPr lang="ru-RU" dirty="0" smtClean="0"/>
              <a:t>08.11.18</a:t>
            </a:r>
          </a:p>
          <a:p>
            <a:pPr algn="ctr"/>
            <a:r>
              <a:rPr lang="ru-RU" dirty="0" smtClean="0"/>
              <a:t>г. Новокузнецк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7" y="3429000"/>
            <a:ext cx="1628833" cy="162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51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7776864" cy="548640"/>
          </a:xfrm>
        </p:spPr>
        <p:txBody>
          <a:bodyPr/>
          <a:lstStyle/>
          <a:p>
            <a:r>
              <a:rPr lang="ru-RU" dirty="0" smtClean="0"/>
              <a:t>Участие СНО «Экономист» в конференциях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659" y="0"/>
            <a:ext cx="1357652" cy="1176734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FA030-D3AF-4298-AFB6-300A46955D1E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9512" y="1052736"/>
            <a:ext cx="87129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1- </a:t>
            </a:r>
            <a:r>
              <a:rPr lang="ru-RU" b="1" dirty="0" err="1" smtClean="0">
                <a:solidFill>
                  <a:srgbClr val="002060"/>
                </a:solidFill>
              </a:rPr>
              <a:t>ая</a:t>
            </a:r>
            <a:r>
              <a:rPr lang="ru-RU" b="1" dirty="0" smtClean="0">
                <a:solidFill>
                  <a:srgbClr val="002060"/>
                </a:solidFill>
              </a:rPr>
              <a:t> Международная научно-практическая конференция </a:t>
            </a:r>
            <a:r>
              <a:rPr lang="ru-RU" b="1" dirty="0">
                <a:solidFill>
                  <a:srgbClr val="002060"/>
                </a:solidFill>
              </a:rPr>
              <a:t>«Вопросы современной науки: проблемы, тенденции, перспективы», </a:t>
            </a:r>
            <a:r>
              <a:rPr lang="ru-RU" b="1" dirty="0" smtClean="0">
                <a:solidFill>
                  <a:srgbClr val="002060"/>
                </a:solidFill>
              </a:rPr>
              <a:t>проведенная </a:t>
            </a:r>
            <a:r>
              <a:rPr lang="ru-RU" b="1" dirty="0">
                <a:solidFill>
                  <a:srgbClr val="002060"/>
                </a:solidFill>
              </a:rPr>
              <a:t>в Новокузнецком </a:t>
            </a:r>
            <a:r>
              <a:rPr lang="ru-RU" b="1" dirty="0" err="1">
                <a:solidFill>
                  <a:srgbClr val="002060"/>
                </a:solidFill>
              </a:rPr>
              <a:t>филилале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КузГТУ</a:t>
            </a:r>
            <a:r>
              <a:rPr lang="ru-RU" b="1" dirty="0">
                <a:solidFill>
                  <a:srgbClr val="002060"/>
                </a:solidFill>
              </a:rPr>
              <a:t> 7-8 декабря 2017г. </a:t>
            </a:r>
            <a:endParaRPr lang="ru-RU" b="1" dirty="0" smtClean="0">
              <a:solidFill>
                <a:srgbClr val="002060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162836" y="1948326"/>
            <a:ext cx="49685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Темы докладов:</a:t>
            </a:r>
          </a:p>
          <a:p>
            <a:r>
              <a:rPr lang="ru-RU" b="1" dirty="0"/>
              <a:t>1)</a:t>
            </a:r>
            <a:r>
              <a:rPr lang="ru-RU" dirty="0"/>
              <a:t> </a:t>
            </a:r>
            <a:r>
              <a:rPr lang="ru-RU" dirty="0" smtClean="0"/>
              <a:t>Коррупция </a:t>
            </a:r>
            <a:r>
              <a:rPr lang="ru-RU" dirty="0"/>
              <a:t>как одна из главных угроз экономической безопасности </a:t>
            </a:r>
            <a:r>
              <a:rPr lang="ru-RU" dirty="0" smtClean="0"/>
              <a:t>России. </a:t>
            </a:r>
            <a:endParaRPr lang="ru-RU" dirty="0"/>
          </a:p>
          <a:p>
            <a:r>
              <a:rPr lang="ru-RU" b="1" dirty="0"/>
              <a:t>2) </a:t>
            </a:r>
            <a:r>
              <a:rPr lang="ru-RU" dirty="0" smtClean="0"/>
              <a:t>Обеспечение </a:t>
            </a:r>
            <a:r>
              <a:rPr lang="ru-RU" dirty="0"/>
              <a:t>экономической безопасности банковской </a:t>
            </a:r>
            <a:r>
              <a:rPr lang="ru-RU" dirty="0" smtClean="0"/>
              <a:t>системы.</a:t>
            </a:r>
          </a:p>
          <a:p>
            <a:r>
              <a:rPr lang="ru-RU" b="1" dirty="0" smtClean="0"/>
              <a:t>3</a:t>
            </a:r>
            <a:r>
              <a:rPr lang="ru-RU" b="1" dirty="0"/>
              <a:t>) </a:t>
            </a:r>
            <a:r>
              <a:rPr lang="ru-RU" dirty="0" smtClean="0"/>
              <a:t>Отличие </a:t>
            </a:r>
            <a:r>
              <a:rPr lang="ru-RU" dirty="0"/>
              <a:t>заключения эксперта-экономиста от заключения </a:t>
            </a:r>
            <a:r>
              <a:rPr lang="ru-RU" dirty="0" smtClean="0"/>
              <a:t>аудитора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33" y="4225796"/>
            <a:ext cx="3587541" cy="2391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232191"/>
            <a:ext cx="3601065" cy="2400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04" y="1994965"/>
            <a:ext cx="3176998" cy="2117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9101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FA030-D3AF-4298-AFB6-300A46955D1E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7520940" cy="548640"/>
          </a:xfrm>
        </p:spPr>
        <p:txBody>
          <a:bodyPr/>
          <a:lstStyle/>
          <a:p>
            <a:r>
              <a:rPr lang="ru-RU" dirty="0" smtClean="0"/>
              <a:t>Участие СО «Экономист» в конференциях</a:t>
            </a:r>
            <a:endParaRPr lang="ru-RU" dirty="0"/>
          </a:p>
        </p:txBody>
      </p:sp>
      <p:sp>
        <p:nvSpPr>
          <p:cNvPr id="12" name="Номер слайда 3"/>
          <p:cNvSpPr txBox="1">
            <a:spLocks/>
          </p:cNvSpPr>
          <p:nvPr/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defPPr>
              <a:defRPr lang="ru-RU"/>
            </a:defPPr>
            <a:lvl1pPr marL="0" algn="ctr" defTabSz="914400" rtl="0" eaLnBrk="1" latinLnBrk="0" hangingPunct="1">
              <a:defRPr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DFA030-D3AF-4298-AFB6-300A46955D1E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79512" y="1052736"/>
            <a:ext cx="87129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2</a:t>
            </a:r>
            <a:r>
              <a:rPr lang="ru-RU" b="1" dirty="0" smtClean="0">
                <a:solidFill>
                  <a:srgbClr val="002060"/>
                </a:solidFill>
              </a:rPr>
              <a:t>- </a:t>
            </a:r>
            <a:r>
              <a:rPr lang="ru-RU" b="1" dirty="0" err="1" smtClean="0">
                <a:solidFill>
                  <a:srgbClr val="002060"/>
                </a:solidFill>
              </a:rPr>
              <a:t>ая</a:t>
            </a:r>
            <a:r>
              <a:rPr lang="ru-RU" b="1" dirty="0" smtClean="0">
                <a:solidFill>
                  <a:srgbClr val="002060"/>
                </a:solidFill>
              </a:rPr>
              <a:t> Международная научно-практическая конференция </a:t>
            </a:r>
            <a:r>
              <a:rPr lang="ru-RU" b="1" dirty="0">
                <a:solidFill>
                  <a:srgbClr val="002060"/>
                </a:solidFill>
              </a:rPr>
              <a:t>«Вопросы современной науки: проблемы, тенденции, перспективы», </a:t>
            </a:r>
            <a:r>
              <a:rPr lang="ru-RU" b="1" dirty="0" smtClean="0">
                <a:solidFill>
                  <a:srgbClr val="002060"/>
                </a:solidFill>
              </a:rPr>
              <a:t>проведенная </a:t>
            </a:r>
            <a:r>
              <a:rPr lang="ru-RU" b="1" dirty="0">
                <a:solidFill>
                  <a:srgbClr val="002060"/>
                </a:solidFill>
              </a:rPr>
              <a:t>в Новокузнецком </a:t>
            </a:r>
            <a:r>
              <a:rPr lang="ru-RU" b="1" dirty="0" err="1">
                <a:solidFill>
                  <a:srgbClr val="002060"/>
                </a:solidFill>
              </a:rPr>
              <a:t>филилале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КузГТУ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21 декабря 2018 года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162836" y="2204864"/>
            <a:ext cx="49685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Темы докладов:</a:t>
            </a:r>
          </a:p>
          <a:p>
            <a:r>
              <a:rPr lang="ru-RU" b="1" dirty="0"/>
              <a:t>1)</a:t>
            </a:r>
            <a:r>
              <a:rPr lang="ru-RU" dirty="0"/>
              <a:t> Анализ динамики привлечения денежных средств от населения </a:t>
            </a:r>
            <a:r>
              <a:rPr lang="ru-RU" dirty="0" smtClean="0"/>
              <a:t>коммерческими. </a:t>
            </a:r>
            <a:r>
              <a:rPr lang="ru-RU" dirty="0"/>
              <a:t>банками на современном этапе</a:t>
            </a:r>
            <a:r>
              <a:rPr lang="ru-RU" dirty="0" smtClean="0"/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2) </a:t>
            </a:r>
            <a:r>
              <a:rPr lang="ru-RU" dirty="0" smtClean="0"/>
              <a:t>Причины </a:t>
            </a:r>
            <a:r>
              <a:rPr lang="ru-RU" dirty="0"/>
              <a:t>и последствия увеличения темпов роста инфляции</a:t>
            </a:r>
            <a:r>
              <a:rPr lang="ru-RU" dirty="0" smtClean="0"/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3)</a:t>
            </a:r>
            <a:r>
              <a:rPr lang="ru-RU" dirty="0" smtClean="0"/>
              <a:t> Прогноз </a:t>
            </a:r>
            <a:r>
              <a:rPr lang="ru-RU" dirty="0"/>
              <a:t>демографической ситуации в </a:t>
            </a:r>
            <a:r>
              <a:rPr lang="ru-RU" dirty="0" smtClean="0"/>
              <a:t>России.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4) </a:t>
            </a:r>
            <a:r>
              <a:rPr lang="ru-RU" dirty="0" smtClean="0"/>
              <a:t>Социальные </a:t>
            </a:r>
            <a:r>
              <a:rPr lang="ru-RU" dirty="0"/>
              <a:t>аспекты повышения пенсионного возраста в </a:t>
            </a:r>
            <a:r>
              <a:rPr lang="ru-RU" dirty="0" smtClean="0"/>
              <a:t>России.</a:t>
            </a:r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184" y="0"/>
            <a:ext cx="1330852" cy="115350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50" y="1916832"/>
            <a:ext cx="3596251" cy="2388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37" y="4386064"/>
            <a:ext cx="3707904" cy="2471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181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66743"/>
            <a:ext cx="7520940" cy="548640"/>
          </a:xfrm>
        </p:spPr>
        <p:txBody>
          <a:bodyPr/>
          <a:lstStyle/>
          <a:p>
            <a:r>
              <a:rPr lang="ru-RU" dirty="0" smtClean="0"/>
              <a:t>Участие СНО «Экономист» в олимпиадах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980728"/>
            <a:ext cx="5068044" cy="3579849"/>
          </a:xfrm>
        </p:spPr>
        <p:txBody>
          <a:bodyPr/>
          <a:lstStyle/>
          <a:p>
            <a:r>
              <a:rPr lang="ru-RU" dirty="0" smtClean="0"/>
              <a:t>Виды олимпиад:</a:t>
            </a:r>
          </a:p>
          <a:p>
            <a:pPr>
              <a:buFont typeface="Arial" pitchFamily="34" charset="0"/>
              <a:buAutoNum type="arabicParenR"/>
            </a:pPr>
            <a:r>
              <a:rPr lang="ru-RU" dirty="0"/>
              <a:t>15 мая </a:t>
            </a:r>
            <a:r>
              <a:rPr lang="ru-RU" dirty="0" smtClean="0"/>
              <a:t>2018 года - межвузовская </a:t>
            </a:r>
            <a:r>
              <a:rPr lang="ru-RU" dirty="0"/>
              <a:t>олимпиада по </a:t>
            </a:r>
            <a:r>
              <a:rPr lang="ru-RU" dirty="0" err="1"/>
              <a:t>бух.учету</a:t>
            </a:r>
            <a:r>
              <a:rPr lang="ru-RU" dirty="0"/>
              <a:t>, экономическому анализу и налогообложению на базе института-филиала </a:t>
            </a:r>
            <a:r>
              <a:rPr lang="ru-RU" dirty="0" err="1"/>
              <a:t>КемГУ</a:t>
            </a:r>
            <a:r>
              <a:rPr lang="ru-RU" dirty="0"/>
              <a:t>.</a:t>
            </a:r>
          </a:p>
          <a:p>
            <a:pPr>
              <a:buAutoNum type="arabicParenR"/>
            </a:pPr>
            <a:r>
              <a:rPr lang="ru-RU" dirty="0" smtClean="0"/>
              <a:t>23 </a:t>
            </a:r>
            <a:r>
              <a:rPr lang="ru-RU" dirty="0"/>
              <a:t>мая </a:t>
            </a:r>
            <a:r>
              <a:rPr lang="ru-RU" dirty="0" smtClean="0"/>
              <a:t>2018 года -  </a:t>
            </a:r>
            <a:r>
              <a:rPr lang="ru-RU" dirty="0"/>
              <a:t>межвузовская олимпиада по статистике на базе института-филиала </a:t>
            </a:r>
            <a:r>
              <a:rPr lang="ru-RU" dirty="0" err="1"/>
              <a:t>КемГУ</a:t>
            </a:r>
            <a:r>
              <a:rPr lang="ru-RU" dirty="0" smtClean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FA030-D3AF-4298-AFB6-300A46955D1E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75" y="915383"/>
            <a:ext cx="3360373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89" y="3753036"/>
            <a:ext cx="3566746" cy="26750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749" y="3573016"/>
            <a:ext cx="2185789" cy="3035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764" y="3573016"/>
            <a:ext cx="2206754" cy="3035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148" y="0"/>
            <a:ext cx="1330852" cy="115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16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84A81-7FB5-4AF5-BBF4-88C2C3F175E3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 СНО «Экономист»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КуЗнеЦОВа ЮЛИЯ Александровна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99992" y="1196752"/>
            <a:ext cx="33123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кандидат экономических наук,</a:t>
            </a:r>
            <a:endParaRPr lang="ru-RU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ведущий научный сотрудник, доцент</a:t>
            </a:r>
            <a:endParaRPr lang="ru-RU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филиала Кузбасского государственного технического университета им. Т.Ф. Горбачева. </a:t>
            </a:r>
            <a:endParaRPr lang="ru-RU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Рисунок 1"/>
          <p:cNvPicPr>
            <a:picLocks noChangeAspect="1" noChangeArrowheads="1"/>
          </p:cNvPicPr>
          <p:nvPr/>
        </p:nvPicPr>
        <p:blipFill>
          <a:blip r:embed="rId2" cstate="print"/>
          <a:srcRect l="44414" t="46439" r="41315" b="27351"/>
          <a:stretch>
            <a:fillRect/>
          </a:stretch>
        </p:blipFill>
        <p:spPr bwMode="auto">
          <a:xfrm>
            <a:off x="467544" y="1052736"/>
            <a:ext cx="3829155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257</TotalTime>
  <Words>967</Words>
  <Application>Microsoft Office PowerPoint</Application>
  <PresentationFormat>Экран (4:3)</PresentationFormat>
  <Paragraphs>88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Углы</vt:lpstr>
      <vt:lpstr>Презентация PowerPoint</vt:lpstr>
      <vt:lpstr>Студенческое научное общество «Экономист»</vt:lpstr>
      <vt:lpstr>Достижения общества «Экономист»</vt:lpstr>
      <vt:lpstr>   День  финансиста</vt:lpstr>
      <vt:lpstr>Умные каникулы</vt:lpstr>
      <vt:lpstr>Участие СНО «Экономист» в конференциях</vt:lpstr>
      <vt:lpstr>Участие СО «Экономист» в конференциях</vt:lpstr>
      <vt:lpstr>Участие СНО «Экономист» в олимпиадах</vt:lpstr>
      <vt:lpstr>Руководитель СНО «Экономист» КуЗнеЦОВа ЮЛИЯ Александровна</vt:lpstr>
      <vt:lpstr>День финансовой грамотности 27.11.2019  г. Новокузнецк</vt:lpstr>
      <vt:lpstr>Внутривузовская олимпиада по  дисциплине  «Финансы»  в группе БЭс-181 04.12.2019 г. Новокузнецк </vt:lpstr>
      <vt:lpstr>Круглый стол для  «Почему в современном мире важно быть финансово – грамотным»  11.12.2019 г. Новокузнецк </vt:lpstr>
      <vt:lpstr>Презентация PowerPoint</vt:lpstr>
      <vt:lpstr>Наши достижения</vt:lpstr>
      <vt:lpstr>НАШИ достижения</vt:lpstr>
      <vt:lpstr>Презентация PowerPoint</vt:lpstr>
      <vt:lpstr>Участие СНО «Экономист» в конференции 5 – 6 декабря 2019 г.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Сонечка</dc:creator>
  <cp:lastModifiedBy>user</cp:lastModifiedBy>
  <cp:revision>30</cp:revision>
  <dcterms:created xsi:type="dcterms:W3CDTF">2019-01-22T04:06:44Z</dcterms:created>
  <dcterms:modified xsi:type="dcterms:W3CDTF">2024-09-04T16:20:59Z</dcterms:modified>
</cp:coreProperties>
</file>