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84" r:id="rId4"/>
    <p:sldId id="268" r:id="rId5"/>
    <p:sldId id="283" r:id="rId6"/>
    <p:sldId id="263" r:id="rId7"/>
    <p:sldId id="260" r:id="rId8"/>
    <p:sldId id="269" r:id="rId9"/>
    <p:sldId id="271" r:id="rId10"/>
    <p:sldId id="273" r:id="rId11"/>
    <p:sldId id="274" r:id="rId12"/>
    <p:sldId id="270" r:id="rId13"/>
    <p:sldId id="265" r:id="rId14"/>
    <p:sldId id="275" r:id="rId15"/>
    <p:sldId id="279" r:id="rId16"/>
    <p:sldId id="282" r:id="rId17"/>
    <p:sldId id="281" r:id="rId18"/>
    <p:sldId id="280" r:id="rId19"/>
    <p:sldId id="276" r:id="rId20"/>
    <p:sldId id="277" r:id="rId21"/>
    <p:sldId id="278" r:id="rId22"/>
    <p:sldId id="272" r:id="rId23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>
        <p:scale>
          <a:sx n="79" d="100"/>
          <a:sy n="79" d="100"/>
        </p:scale>
        <p:origin x="-1740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ts val="2120"/>
              </a:lnSpc>
            </a:pPr>
            <a:fld id="{81D60167-4931-47E6-BA6A-407CBD079E47}" type="slidenum">
              <a:rPr dirty="0"/>
              <a:pPr marL="38100">
                <a:lnSpc>
                  <a:spcPts val="212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847958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ts val="2120"/>
              </a:lnSpc>
            </a:pPr>
            <a:fld id="{81D60167-4931-47E6-BA6A-407CBD079E47}" type="slidenum">
              <a:rPr dirty="0"/>
              <a:pPr marL="38100">
                <a:lnSpc>
                  <a:spcPts val="212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452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ts val="2120"/>
              </a:lnSpc>
            </a:pPr>
            <a:fld id="{81D60167-4931-47E6-BA6A-407CBD079E47}" type="slidenum">
              <a:rPr dirty="0"/>
              <a:pPr marL="38100">
                <a:lnSpc>
                  <a:spcPts val="212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51584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ts val="2120"/>
              </a:lnSpc>
            </a:pPr>
            <a:fld id="{81D60167-4931-47E6-BA6A-407CBD079E47}" type="slidenum">
              <a:rPr dirty="0"/>
              <a:pPr marL="38100">
                <a:lnSpc>
                  <a:spcPts val="212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64195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ts val="2120"/>
              </a:lnSpc>
            </a:pPr>
            <a:fld id="{81D60167-4931-47E6-BA6A-407CBD079E47}" type="slidenum">
              <a:rPr dirty="0"/>
              <a:pPr marL="38100">
                <a:lnSpc>
                  <a:spcPts val="212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93267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 userDrawn="1"/>
        </p:nvSpPr>
        <p:spPr>
          <a:xfrm rot="10800000">
            <a:off x="1" y="5084764"/>
            <a:ext cx="2639484" cy="1773237"/>
          </a:xfrm>
          <a:prstGeom prst="triangle">
            <a:avLst>
              <a:gd name="adj" fmla="val 1000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809" y="386587"/>
            <a:ext cx="5357495" cy="430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60960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B9CE6-D08D-4905-BCC6-FCE09B27B289}" type="datetime1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30177" y="6408062"/>
            <a:ext cx="30480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441B-4C8E-436F-BEF4-670244E404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819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 userDrawn="1"/>
        </p:nvSpPr>
        <p:spPr>
          <a:xfrm rot="10800000">
            <a:off x="0" y="5013326"/>
            <a:ext cx="2734733" cy="1844675"/>
          </a:xfrm>
          <a:prstGeom prst="triangle">
            <a:avLst>
              <a:gd name="adj" fmla="val 100000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609600" y="6377940"/>
            <a:ext cx="280416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2056C-A501-4633-8AF5-F26AF00B2FE4}" type="datetime1">
              <a:rPr lang="ru-RU"/>
              <a:pPr>
                <a:defRPr/>
              </a:pPr>
              <a:t>03.02.2022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4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30177" y="6408062"/>
            <a:ext cx="30480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D6D86-1192-4FB7-B16A-E1E91AD28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870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0809" y="386587"/>
            <a:ext cx="535749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3198" y="1416050"/>
            <a:ext cx="10614660" cy="4748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30177" y="6408062"/>
            <a:ext cx="304800" cy="300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ts val="2120"/>
              </a:lnSpc>
            </a:pPr>
            <a:fld id="{81D60167-4931-47E6-BA6A-407CBD079E47}" type="slidenum">
              <a:rPr dirty="0"/>
              <a:pPr marL="38100">
                <a:lnSpc>
                  <a:spcPts val="212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876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56527" y="717407"/>
            <a:ext cx="45085" cy="197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5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563735" cy="6805295"/>
            <a:chOff x="0" y="0"/>
            <a:chExt cx="9563735" cy="68052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563156" cy="170319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930" y="221035"/>
              <a:ext cx="4972685" cy="658393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35595" y="2751570"/>
            <a:ext cx="896239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ru-RU" sz="3200" dirty="0" smtClean="0">
                <a:solidFill>
                  <a:srgbClr val="003332"/>
                </a:solidFill>
                <a:latin typeface="Times New Roman"/>
                <a:cs typeface="Times New Roman"/>
              </a:rPr>
              <a:t>Переработка золошлаковых материалов </a:t>
            </a:r>
            <a:r>
              <a:rPr lang="ru-RU" sz="3200" dirty="0">
                <a:solidFill>
                  <a:srgbClr val="003332"/>
                </a:solidFill>
                <a:latin typeface="Times New Roman"/>
                <a:cs typeface="Times New Roman"/>
              </a:rPr>
              <a:t/>
            </a:r>
            <a:br>
              <a:rPr lang="ru-RU" sz="3200" dirty="0">
                <a:solidFill>
                  <a:srgbClr val="003332"/>
                </a:solidFill>
                <a:latin typeface="Times New Roman"/>
                <a:cs typeface="Times New Roman"/>
              </a:rPr>
            </a:br>
            <a:r>
              <a:rPr lang="ru-RU" sz="3200" dirty="0" smtClean="0">
                <a:solidFill>
                  <a:srgbClr val="003332"/>
                </a:solidFill>
                <a:latin typeface="Times New Roman"/>
                <a:cs typeface="Times New Roman"/>
              </a:rPr>
              <a:t> в инновационную продукцию</a:t>
            </a:r>
            <a:endParaRPr sz="3200" dirty="0">
              <a:solidFill>
                <a:srgbClr val="003332"/>
              </a:solidFill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27406" y="0"/>
            <a:ext cx="12065000" cy="1703705"/>
            <a:chOff x="127406" y="0"/>
            <a:chExt cx="12065000" cy="170370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06" y="221259"/>
              <a:ext cx="836904" cy="8369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3883" y="291477"/>
              <a:ext cx="131343" cy="972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4297" y="290321"/>
              <a:ext cx="71120" cy="46990"/>
            </a:xfrm>
            <a:custGeom>
              <a:avLst/>
              <a:gdLst/>
              <a:ahLst/>
              <a:cxnLst/>
              <a:rect l="l" t="t" r="r" b="b"/>
              <a:pathLst>
                <a:path w="71120" h="46989">
                  <a:moveTo>
                    <a:pt x="44119" y="22136"/>
                  </a:moveTo>
                  <a:lnTo>
                    <a:pt x="23164" y="29972"/>
                  </a:lnTo>
                  <a:lnTo>
                    <a:pt x="20701" y="31750"/>
                  </a:lnTo>
                  <a:lnTo>
                    <a:pt x="15786" y="34683"/>
                  </a:lnTo>
                  <a:lnTo>
                    <a:pt x="11252" y="37731"/>
                  </a:lnTo>
                  <a:lnTo>
                    <a:pt x="9055" y="39497"/>
                  </a:lnTo>
                  <a:lnTo>
                    <a:pt x="6705" y="41148"/>
                  </a:lnTo>
                  <a:lnTo>
                    <a:pt x="4292" y="42672"/>
                  </a:lnTo>
                  <a:lnTo>
                    <a:pt x="1181" y="45085"/>
                  </a:lnTo>
                  <a:lnTo>
                    <a:pt x="0" y="46863"/>
                  </a:lnTo>
                  <a:lnTo>
                    <a:pt x="4102" y="46482"/>
                  </a:lnTo>
                  <a:lnTo>
                    <a:pt x="5245" y="46228"/>
                  </a:lnTo>
                  <a:lnTo>
                    <a:pt x="10604" y="41783"/>
                  </a:lnTo>
                  <a:lnTo>
                    <a:pt x="23558" y="34290"/>
                  </a:lnTo>
                  <a:lnTo>
                    <a:pt x="25946" y="32131"/>
                  </a:lnTo>
                  <a:lnTo>
                    <a:pt x="35737" y="26428"/>
                  </a:lnTo>
                  <a:lnTo>
                    <a:pt x="44119" y="22136"/>
                  </a:lnTo>
                  <a:close/>
                </a:path>
                <a:path w="71120" h="46989">
                  <a:moveTo>
                    <a:pt x="55740" y="5854"/>
                  </a:moveTo>
                  <a:lnTo>
                    <a:pt x="54648" y="2540"/>
                  </a:lnTo>
                  <a:lnTo>
                    <a:pt x="46761" y="0"/>
                  </a:lnTo>
                  <a:lnTo>
                    <a:pt x="42633" y="8636"/>
                  </a:lnTo>
                  <a:lnTo>
                    <a:pt x="37261" y="12204"/>
                  </a:lnTo>
                  <a:lnTo>
                    <a:pt x="37541" y="13589"/>
                  </a:lnTo>
                  <a:lnTo>
                    <a:pt x="36703" y="15506"/>
                  </a:lnTo>
                  <a:lnTo>
                    <a:pt x="35941" y="16764"/>
                  </a:lnTo>
                  <a:lnTo>
                    <a:pt x="40728" y="13855"/>
                  </a:lnTo>
                  <a:lnTo>
                    <a:pt x="45199" y="9525"/>
                  </a:lnTo>
                  <a:lnTo>
                    <a:pt x="50101" y="5981"/>
                  </a:lnTo>
                  <a:lnTo>
                    <a:pt x="55740" y="5854"/>
                  </a:lnTo>
                  <a:close/>
                </a:path>
                <a:path w="71120" h="46989">
                  <a:moveTo>
                    <a:pt x="56527" y="6731"/>
                  </a:moveTo>
                  <a:lnTo>
                    <a:pt x="56184" y="5715"/>
                  </a:lnTo>
                  <a:lnTo>
                    <a:pt x="55740" y="5854"/>
                  </a:lnTo>
                  <a:lnTo>
                    <a:pt x="56222" y="7112"/>
                  </a:lnTo>
                  <a:lnTo>
                    <a:pt x="56527" y="6731"/>
                  </a:lnTo>
                  <a:close/>
                </a:path>
                <a:path w="71120" h="46989">
                  <a:moveTo>
                    <a:pt x="67284" y="13462"/>
                  </a:moveTo>
                  <a:lnTo>
                    <a:pt x="56464" y="16764"/>
                  </a:lnTo>
                  <a:lnTo>
                    <a:pt x="45923" y="21209"/>
                  </a:lnTo>
                  <a:lnTo>
                    <a:pt x="44119" y="22136"/>
                  </a:lnTo>
                  <a:lnTo>
                    <a:pt x="67284" y="13462"/>
                  </a:lnTo>
                  <a:close/>
                </a:path>
                <a:path w="71120" h="46989">
                  <a:moveTo>
                    <a:pt x="70624" y="10553"/>
                  </a:moveTo>
                  <a:lnTo>
                    <a:pt x="69761" y="7378"/>
                  </a:lnTo>
                  <a:lnTo>
                    <a:pt x="66941" y="4330"/>
                  </a:lnTo>
                  <a:lnTo>
                    <a:pt x="60921" y="1155"/>
                  </a:lnTo>
                  <a:lnTo>
                    <a:pt x="56527" y="6731"/>
                  </a:lnTo>
                  <a:lnTo>
                    <a:pt x="57759" y="10287"/>
                  </a:lnTo>
                  <a:lnTo>
                    <a:pt x="62458" y="4330"/>
                  </a:lnTo>
                  <a:lnTo>
                    <a:pt x="67411" y="6985"/>
                  </a:lnTo>
                  <a:lnTo>
                    <a:pt x="69329" y="8636"/>
                  </a:lnTo>
                  <a:lnTo>
                    <a:pt x="70624" y="105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2493" y="297433"/>
              <a:ext cx="67945" cy="34925"/>
            </a:xfrm>
            <a:custGeom>
              <a:avLst/>
              <a:gdLst/>
              <a:ahLst/>
              <a:cxnLst/>
              <a:rect l="l" t="t" r="r" b="b"/>
              <a:pathLst>
                <a:path w="67945" h="34925">
                  <a:moveTo>
                    <a:pt x="43865" y="8140"/>
                  </a:moveTo>
                  <a:lnTo>
                    <a:pt x="23164" y="15748"/>
                  </a:lnTo>
                  <a:lnTo>
                    <a:pt x="8636" y="25527"/>
                  </a:lnTo>
                  <a:lnTo>
                    <a:pt x="4457" y="28448"/>
                  </a:lnTo>
                  <a:lnTo>
                    <a:pt x="114" y="30988"/>
                  </a:lnTo>
                  <a:lnTo>
                    <a:pt x="0" y="34417"/>
                  </a:lnTo>
                  <a:lnTo>
                    <a:pt x="520" y="34798"/>
                  </a:lnTo>
                  <a:lnTo>
                    <a:pt x="1866" y="34036"/>
                  </a:lnTo>
                  <a:lnTo>
                    <a:pt x="4533" y="32385"/>
                  </a:lnTo>
                  <a:lnTo>
                    <a:pt x="6362" y="30861"/>
                  </a:lnTo>
                  <a:lnTo>
                    <a:pt x="8864" y="29210"/>
                  </a:lnTo>
                  <a:lnTo>
                    <a:pt x="11506" y="27444"/>
                  </a:lnTo>
                  <a:lnTo>
                    <a:pt x="12319" y="26797"/>
                  </a:lnTo>
                  <a:lnTo>
                    <a:pt x="13881" y="25527"/>
                  </a:lnTo>
                  <a:lnTo>
                    <a:pt x="19392" y="22098"/>
                  </a:lnTo>
                  <a:lnTo>
                    <a:pt x="23418" y="19685"/>
                  </a:lnTo>
                  <a:lnTo>
                    <a:pt x="24371" y="19050"/>
                  </a:lnTo>
                  <a:lnTo>
                    <a:pt x="24663" y="18796"/>
                  </a:lnTo>
                  <a:lnTo>
                    <a:pt x="34442" y="12966"/>
                  </a:lnTo>
                  <a:lnTo>
                    <a:pt x="43865" y="8140"/>
                  </a:lnTo>
                  <a:close/>
                </a:path>
                <a:path w="67945" h="34925">
                  <a:moveTo>
                    <a:pt x="65989" y="0"/>
                  </a:moveTo>
                  <a:lnTo>
                    <a:pt x="55168" y="3302"/>
                  </a:lnTo>
                  <a:lnTo>
                    <a:pt x="44627" y="7747"/>
                  </a:lnTo>
                  <a:lnTo>
                    <a:pt x="43865" y="8140"/>
                  </a:lnTo>
                  <a:lnTo>
                    <a:pt x="65989" y="0"/>
                  </a:lnTo>
                  <a:close/>
                </a:path>
                <a:path w="67945" h="34925">
                  <a:moveTo>
                    <a:pt x="67665" y="18415"/>
                  </a:moveTo>
                  <a:lnTo>
                    <a:pt x="66255" y="16637"/>
                  </a:lnTo>
                  <a:lnTo>
                    <a:pt x="65227" y="14744"/>
                  </a:lnTo>
                  <a:lnTo>
                    <a:pt x="65265" y="16141"/>
                  </a:lnTo>
                  <a:lnTo>
                    <a:pt x="59423" y="22225"/>
                  </a:lnTo>
                  <a:lnTo>
                    <a:pt x="56057" y="18796"/>
                  </a:lnTo>
                  <a:lnTo>
                    <a:pt x="53174" y="16002"/>
                  </a:lnTo>
                  <a:lnTo>
                    <a:pt x="42621" y="15621"/>
                  </a:lnTo>
                  <a:lnTo>
                    <a:pt x="36055" y="21717"/>
                  </a:lnTo>
                  <a:lnTo>
                    <a:pt x="41414" y="22860"/>
                  </a:lnTo>
                  <a:lnTo>
                    <a:pt x="42633" y="20828"/>
                  </a:lnTo>
                  <a:lnTo>
                    <a:pt x="45897" y="18796"/>
                  </a:lnTo>
                  <a:lnTo>
                    <a:pt x="54711" y="19177"/>
                  </a:lnTo>
                  <a:lnTo>
                    <a:pt x="60960" y="25400"/>
                  </a:lnTo>
                  <a:lnTo>
                    <a:pt x="64020" y="22225"/>
                  </a:lnTo>
                  <a:lnTo>
                    <a:pt x="67665" y="18415"/>
                  </a:lnTo>
                  <a:close/>
                </a:path>
              </a:pathLst>
            </a:custGeom>
            <a:solidFill>
              <a:srgbClr val="530E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3878" y="347852"/>
              <a:ext cx="173774" cy="4514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170" y="297370"/>
              <a:ext cx="260502" cy="50196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4513" y="770712"/>
              <a:ext cx="102242" cy="13200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7202" y="291477"/>
              <a:ext cx="131356" cy="9726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77468" y="290321"/>
              <a:ext cx="71120" cy="46990"/>
            </a:xfrm>
            <a:custGeom>
              <a:avLst/>
              <a:gdLst/>
              <a:ahLst/>
              <a:cxnLst/>
              <a:rect l="l" t="t" r="r" b="b"/>
              <a:pathLst>
                <a:path w="71120" h="46989">
                  <a:moveTo>
                    <a:pt x="14097" y="6731"/>
                  </a:moveTo>
                  <a:lnTo>
                    <a:pt x="12179" y="4330"/>
                  </a:lnTo>
                  <a:lnTo>
                    <a:pt x="9702" y="1155"/>
                  </a:lnTo>
                  <a:lnTo>
                    <a:pt x="3683" y="4457"/>
                  </a:lnTo>
                  <a:lnTo>
                    <a:pt x="876" y="7378"/>
                  </a:lnTo>
                  <a:lnTo>
                    <a:pt x="0" y="10553"/>
                  </a:lnTo>
                  <a:lnTo>
                    <a:pt x="1320" y="8636"/>
                  </a:lnTo>
                  <a:lnTo>
                    <a:pt x="3200" y="6985"/>
                  </a:lnTo>
                  <a:lnTo>
                    <a:pt x="8166" y="4330"/>
                  </a:lnTo>
                  <a:lnTo>
                    <a:pt x="12877" y="10287"/>
                  </a:lnTo>
                  <a:lnTo>
                    <a:pt x="14097" y="6731"/>
                  </a:lnTo>
                  <a:close/>
                </a:path>
                <a:path w="71120" h="46989">
                  <a:moveTo>
                    <a:pt x="14884" y="5854"/>
                  </a:moveTo>
                  <a:lnTo>
                    <a:pt x="14439" y="5715"/>
                  </a:lnTo>
                  <a:lnTo>
                    <a:pt x="14097" y="6731"/>
                  </a:lnTo>
                  <a:lnTo>
                    <a:pt x="14414" y="7112"/>
                  </a:lnTo>
                  <a:lnTo>
                    <a:pt x="14884" y="5854"/>
                  </a:lnTo>
                  <a:close/>
                </a:path>
                <a:path w="71120" h="46989">
                  <a:moveTo>
                    <a:pt x="34696" y="16764"/>
                  </a:moveTo>
                  <a:lnTo>
                    <a:pt x="33934" y="15506"/>
                  </a:lnTo>
                  <a:lnTo>
                    <a:pt x="33083" y="13589"/>
                  </a:lnTo>
                  <a:lnTo>
                    <a:pt x="33362" y="12204"/>
                  </a:lnTo>
                  <a:lnTo>
                    <a:pt x="27990" y="8636"/>
                  </a:lnTo>
                  <a:lnTo>
                    <a:pt x="23876" y="0"/>
                  </a:lnTo>
                  <a:lnTo>
                    <a:pt x="15989" y="2679"/>
                  </a:lnTo>
                  <a:lnTo>
                    <a:pt x="14884" y="5854"/>
                  </a:lnTo>
                  <a:lnTo>
                    <a:pt x="20523" y="5981"/>
                  </a:lnTo>
                  <a:lnTo>
                    <a:pt x="25438" y="9525"/>
                  </a:lnTo>
                  <a:lnTo>
                    <a:pt x="29908" y="13855"/>
                  </a:lnTo>
                  <a:lnTo>
                    <a:pt x="34696" y="16764"/>
                  </a:lnTo>
                  <a:close/>
                </a:path>
                <a:path w="71120" h="46989">
                  <a:moveTo>
                    <a:pt x="70662" y="46863"/>
                  </a:moveTo>
                  <a:lnTo>
                    <a:pt x="69494" y="45085"/>
                  </a:lnTo>
                  <a:lnTo>
                    <a:pt x="66382" y="42672"/>
                  </a:lnTo>
                  <a:lnTo>
                    <a:pt x="63957" y="41148"/>
                  </a:lnTo>
                  <a:lnTo>
                    <a:pt x="61620" y="39497"/>
                  </a:lnTo>
                  <a:lnTo>
                    <a:pt x="59410" y="37731"/>
                  </a:lnTo>
                  <a:lnTo>
                    <a:pt x="54889" y="34683"/>
                  </a:lnTo>
                  <a:lnTo>
                    <a:pt x="49974" y="31750"/>
                  </a:lnTo>
                  <a:lnTo>
                    <a:pt x="47498" y="29972"/>
                  </a:lnTo>
                  <a:lnTo>
                    <a:pt x="36017" y="23507"/>
                  </a:lnTo>
                  <a:lnTo>
                    <a:pt x="23520" y="17526"/>
                  </a:lnTo>
                  <a:lnTo>
                    <a:pt x="12001" y="13589"/>
                  </a:lnTo>
                  <a:lnTo>
                    <a:pt x="3390" y="13462"/>
                  </a:lnTo>
                  <a:lnTo>
                    <a:pt x="44716" y="32131"/>
                  </a:lnTo>
                  <a:lnTo>
                    <a:pt x="47104" y="34290"/>
                  </a:lnTo>
                  <a:lnTo>
                    <a:pt x="60071" y="41783"/>
                  </a:lnTo>
                  <a:lnTo>
                    <a:pt x="65430" y="46228"/>
                  </a:lnTo>
                  <a:lnTo>
                    <a:pt x="66573" y="46482"/>
                  </a:lnTo>
                  <a:lnTo>
                    <a:pt x="70662" y="468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82256" y="297433"/>
              <a:ext cx="67945" cy="34925"/>
            </a:xfrm>
            <a:custGeom>
              <a:avLst/>
              <a:gdLst/>
              <a:ahLst/>
              <a:cxnLst/>
              <a:rect l="l" t="t" r="r" b="b"/>
              <a:pathLst>
                <a:path w="67945" h="34925">
                  <a:moveTo>
                    <a:pt x="31623" y="21717"/>
                  </a:moveTo>
                  <a:lnTo>
                    <a:pt x="28562" y="18796"/>
                  </a:lnTo>
                  <a:lnTo>
                    <a:pt x="25069" y="15621"/>
                  </a:lnTo>
                  <a:lnTo>
                    <a:pt x="14516" y="16002"/>
                  </a:lnTo>
                  <a:lnTo>
                    <a:pt x="8267" y="22225"/>
                  </a:lnTo>
                  <a:lnTo>
                    <a:pt x="2413" y="16141"/>
                  </a:lnTo>
                  <a:lnTo>
                    <a:pt x="2298" y="15494"/>
                  </a:lnTo>
                  <a:lnTo>
                    <a:pt x="2463" y="14744"/>
                  </a:lnTo>
                  <a:lnTo>
                    <a:pt x="1435" y="16637"/>
                  </a:lnTo>
                  <a:lnTo>
                    <a:pt x="0" y="18415"/>
                  </a:lnTo>
                  <a:lnTo>
                    <a:pt x="6731" y="25400"/>
                  </a:lnTo>
                  <a:lnTo>
                    <a:pt x="9867" y="22225"/>
                  </a:lnTo>
                  <a:lnTo>
                    <a:pt x="12966" y="19177"/>
                  </a:lnTo>
                  <a:lnTo>
                    <a:pt x="21793" y="18796"/>
                  </a:lnTo>
                  <a:lnTo>
                    <a:pt x="25057" y="20828"/>
                  </a:lnTo>
                  <a:lnTo>
                    <a:pt x="26263" y="22860"/>
                  </a:lnTo>
                  <a:lnTo>
                    <a:pt x="31623" y="21717"/>
                  </a:lnTo>
                  <a:close/>
                </a:path>
                <a:path w="67945" h="34925">
                  <a:moveTo>
                    <a:pt x="67665" y="32385"/>
                  </a:moveTo>
                  <a:lnTo>
                    <a:pt x="67525" y="30988"/>
                  </a:lnTo>
                  <a:lnTo>
                    <a:pt x="63182" y="28448"/>
                  </a:lnTo>
                  <a:lnTo>
                    <a:pt x="58953" y="25527"/>
                  </a:lnTo>
                  <a:lnTo>
                    <a:pt x="13423" y="1016"/>
                  </a:lnTo>
                  <a:lnTo>
                    <a:pt x="1663" y="0"/>
                  </a:lnTo>
                  <a:lnTo>
                    <a:pt x="42989" y="18796"/>
                  </a:lnTo>
                  <a:lnTo>
                    <a:pt x="44234" y="19685"/>
                  </a:lnTo>
                  <a:lnTo>
                    <a:pt x="53822" y="25527"/>
                  </a:lnTo>
                  <a:lnTo>
                    <a:pt x="56146" y="27444"/>
                  </a:lnTo>
                  <a:lnTo>
                    <a:pt x="61341" y="30988"/>
                  </a:lnTo>
                  <a:lnTo>
                    <a:pt x="63106" y="32385"/>
                  </a:lnTo>
                  <a:lnTo>
                    <a:pt x="67119" y="34798"/>
                  </a:lnTo>
                  <a:lnTo>
                    <a:pt x="67652" y="34417"/>
                  </a:lnTo>
                  <a:lnTo>
                    <a:pt x="67665" y="32385"/>
                  </a:lnTo>
                  <a:close/>
                </a:path>
              </a:pathLst>
            </a:custGeom>
            <a:solidFill>
              <a:srgbClr val="530E0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4738" y="347852"/>
              <a:ext cx="173774" cy="4514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7730" y="297383"/>
              <a:ext cx="260502" cy="50195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6997" y="499363"/>
              <a:ext cx="577672" cy="53797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2844" y="450215"/>
              <a:ext cx="386029" cy="34315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7913" y="259854"/>
              <a:ext cx="134277" cy="4558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49928" y="0"/>
              <a:ext cx="7942071" cy="1703197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4038600" y="152400"/>
            <a:ext cx="803979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spc="-5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ФГБОУ ВО «</a:t>
            </a:r>
            <a:r>
              <a:rPr kumimoji="0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КУЗБАССКИЙ</a:t>
            </a:r>
            <a:r>
              <a:rPr kumimoji="0" sz="1600" b="1" i="0" u="none" strike="noStrike" kern="1200" cap="none" spc="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ГОСУДАРСТВЕННЫЙ</a:t>
            </a:r>
            <a:r>
              <a:rPr kumimoji="0" sz="16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ТЕХНИЧЕСКИЙ </a:t>
            </a:r>
            <a:r>
              <a:rPr kumimoji="0" sz="1600" b="1" i="0" u="none" strike="noStrike" kern="1200" cap="none" spc="-5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 </a:t>
            </a:r>
            <a:r>
              <a:rPr kumimoji="0" sz="1600" b="1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УНИВЕРСИТЕТ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 </a:t>
            </a:r>
            <a:r>
              <a:rPr kumimoji="0" sz="1600" b="1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ИМЕНИ</a:t>
            </a:r>
            <a:r>
              <a:rPr kumimoji="0" sz="1600" b="1" i="0" u="none" strike="noStrike" kern="120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 </a:t>
            </a:r>
            <a:r>
              <a:rPr kumimoji="0" sz="1600" b="1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Т.Ф.</a:t>
            </a:r>
            <a:r>
              <a:rPr kumimoji="0" sz="1600" b="1" i="0" u="none" strike="noStrike" kern="120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 </a:t>
            </a:r>
            <a:r>
              <a:rPr kumimoji="0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ГОРБАЧЕВА</a:t>
            </a:r>
            <a:r>
              <a:rPr kumimoji="0" lang="ru-RU" sz="1600" b="1" i="0" u="none" strike="noStrike" kern="1200" cap="none" spc="-1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"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Bookman Old Styl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12192000" cy="1729105"/>
          </a:xfrm>
          <a:custGeom>
            <a:avLst/>
            <a:gdLst/>
            <a:ahLst/>
            <a:cxnLst/>
            <a:rect l="l" t="t" r="r" b="b"/>
            <a:pathLst>
              <a:path w="12192000" h="1729105">
                <a:moveTo>
                  <a:pt x="352793" y="1674456"/>
                </a:moveTo>
                <a:lnTo>
                  <a:pt x="0" y="1674456"/>
                </a:lnTo>
                <a:lnTo>
                  <a:pt x="0" y="1728597"/>
                </a:lnTo>
                <a:lnTo>
                  <a:pt x="352793" y="1728597"/>
                </a:lnTo>
                <a:lnTo>
                  <a:pt x="352793" y="1674456"/>
                </a:lnTo>
                <a:close/>
              </a:path>
              <a:path w="12192000" h="1729105">
                <a:moveTo>
                  <a:pt x="12191416" y="0"/>
                </a:moveTo>
                <a:lnTo>
                  <a:pt x="0" y="0"/>
                </a:lnTo>
                <a:lnTo>
                  <a:pt x="0" y="32385"/>
                </a:lnTo>
                <a:lnTo>
                  <a:pt x="12191416" y="32385"/>
                </a:lnTo>
                <a:lnTo>
                  <a:pt x="12191416" y="0"/>
                </a:lnTo>
                <a:close/>
              </a:path>
              <a:path w="12192000" h="1729105">
                <a:moveTo>
                  <a:pt x="12191619" y="1682280"/>
                </a:moveTo>
                <a:lnTo>
                  <a:pt x="4267200" y="1682280"/>
                </a:lnTo>
                <a:lnTo>
                  <a:pt x="4267200" y="1727962"/>
                </a:lnTo>
                <a:lnTo>
                  <a:pt x="12191619" y="1727962"/>
                </a:lnTo>
                <a:lnTo>
                  <a:pt x="12191619" y="1682280"/>
                </a:lnTo>
                <a:close/>
              </a:path>
            </a:pathLst>
          </a:custGeom>
          <a:solidFill>
            <a:srgbClr val="AD7C1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76109" y="5105244"/>
            <a:ext cx="5812398" cy="1759456"/>
          </a:xfrm>
          <a:prstGeom prst="rect">
            <a:avLst/>
          </a:prstGeom>
        </p:spPr>
        <p:txBody>
          <a:bodyPr vert="horz" wrap="square" lIns="0" tIns="218440" rIns="0" bIns="0" rtlCol="0">
            <a:spAutoFit/>
          </a:bodyPr>
          <a:lstStyle/>
          <a:p>
            <a:pPr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spc="-5" dirty="0" smtClean="0">
                <a:solidFill>
                  <a:srgbClr val="003332"/>
                </a:solidFill>
                <a:latin typeface="Times New Roman"/>
                <a:cs typeface="Times New Roman"/>
              </a:rPr>
              <a:t>Доцент кафедры экономики и управления</a:t>
            </a:r>
            <a:r>
              <a:rPr kumimoji="0" lang="ru-RU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333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филиала КузГТУ в г. Новокузнецке,  </a:t>
            </a:r>
          </a:p>
          <a:p>
            <a:pPr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333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кандидат </a:t>
            </a:r>
            <a:r>
              <a:rPr lang="ru-RU" sz="2000" b="1" spc="-5" dirty="0" smtClean="0">
                <a:solidFill>
                  <a:srgbClr val="003332"/>
                </a:solidFill>
                <a:latin typeface="Times New Roman"/>
                <a:cs typeface="Times New Roman"/>
              </a:rPr>
              <a:t>технических</a:t>
            </a:r>
            <a:r>
              <a:rPr kumimoji="0" lang="ru-RU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333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наук, </a:t>
            </a:r>
          </a:p>
          <a:p>
            <a:pPr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333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Салихов</a:t>
            </a:r>
            <a:r>
              <a:rPr kumimoji="0" lang="ru-RU" sz="2000" b="1" i="0" u="none" strike="noStrike" kern="1200" cap="none" spc="-5" normalizeH="0" noProof="0" dirty="0" smtClean="0">
                <a:ln>
                  <a:noFill/>
                </a:ln>
                <a:solidFill>
                  <a:srgbClr val="003332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Валерий Альбертович </a:t>
            </a:r>
          </a:p>
          <a:p>
            <a:pPr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03332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7" name="object 24"/>
          <p:cNvSpPr txBox="1"/>
          <p:nvPr/>
        </p:nvSpPr>
        <p:spPr>
          <a:xfrm>
            <a:off x="5534890" y="914400"/>
            <a:ext cx="575627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ookman Old Style"/>
                <a:ea typeface="+mn-ea"/>
                <a:cs typeface="Bookman Old Style"/>
              </a:rPr>
              <a:t>ФИЛИАЛ КУЗГТУ В Г. НОВОКУЗНЕЦКЕ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man Old Style"/>
              <a:ea typeface="+mn-ea"/>
              <a:cs typeface="Bookman Old Style"/>
            </a:endParaRPr>
          </a:p>
        </p:txBody>
      </p:sp>
      <p:pic>
        <p:nvPicPr>
          <p:cNvPr id="28" name="Picture 2" descr="C:\Users\Нагрелли Е А\Desktop\НПК_2019\maxresdefault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2F5FE"/>
              </a:clrFrom>
              <a:clrTo>
                <a:srgbClr val="F2F5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95383"/>
            <a:ext cx="3707904" cy="2085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5667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52725" y="0"/>
            <a:ext cx="94392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технологии переработки золошлаковых отходов ТЭЦ и ГРЭС с использованием автотермического метода для получения аглопоритовых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3304" y="1444858"/>
            <a:ext cx="325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метода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5143" y="1928889"/>
            <a:ext cx="11569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заключается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использовании метода декарбонизации специально подготовленной шихты из промышленных отходов с применением фильтрационного сжигания углеродосодержащих соединений на основе автотермического процесса, реализуемого при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агломерации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4382145" y="1640116"/>
            <a:ext cx="1121508" cy="251895"/>
            <a:chOff x="4382145" y="1669144"/>
            <a:chExt cx="1121508" cy="251895"/>
          </a:xfrm>
        </p:grpSpPr>
        <p:cxnSp>
          <p:nvCxnSpPr>
            <p:cNvPr id="11" name="Прямая соединительная линия 10"/>
            <p:cNvCxnSpPr>
              <a:stCxn id="8" idx="3"/>
            </p:cNvCxnSpPr>
            <p:nvPr/>
          </p:nvCxnSpPr>
          <p:spPr>
            <a:xfrm flipV="1">
              <a:off x="4382145" y="1669144"/>
              <a:ext cx="1121508" cy="6547"/>
            </a:xfrm>
            <a:prstGeom prst="line">
              <a:avLst/>
            </a:prstGeom>
            <a:ln w="158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5503653" y="1683660"/>
              <a:ext cx="0" cy="237379"/>
            </a:xfrm>
            <a:prstGeom prst="straightConnector1">
              <a:avLst/>
            </a:prstGeom>
            <a:ln w="158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Скругленный прямоугольник 14"/>
          <p:cNvSpPr/>
          <p:nvPr/>
        </p:nvSpPr>
        <p:spPr>
          <a:xfrm>
            <a:off x="145143" y="3098023"/>
            <a:ext cx="2607582" cy="8208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Зажигание верхнего слоя шихты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93188" y="3918856"/>
            <a:ext cx="3165668" cy="1045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Горение углеродных соединений нижележащих слоев шихты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15" idx="2"/>
            <a:endCxn id="16" idx="1"/>
          </p:cNvCxnSpPr>
          <p:nvPr/>
        </p:nvCxnSpPr>
        <p:spPr>
          <a:xfrm>
            <a:off x="1448934" y="3918856"/>
            <a:ext cx="1844254" cy="522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397588" y="4164660"/>
            <a:ext cx="214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Без дополнительного привода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тепловой энергии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99237" y="5241878"/>
            <a:ext cx="3411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Подвод нагретого воздуха – через горячие вышележащие слои материала 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31478" y="3200871"/>
            <a:ext cx="5828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 в зоне горения достигает 1250 –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1450 градусов Цельсия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8283625" y="3918856"/>
            <a:ext cx="1524000" cy="725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42786" y="489923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происходит процесс агломерации (спекания) окружающих обезуглероженных минералов и их соединений</a:t>
            </a:r>
          </a:p>
        </p:txBody>
      </p:sp>
    </p:spTree>
    <p:extLst>
      <p:ext uri="{BB962C8B-B14F-4D97-AF65-F5344CB8AC3E}">
        <p14:creationId xmlns:p14="http://schemas.microsoft.com/office/powerpoint/2010/main" xmlns="" val="413616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52725" y="0"/>
            <a:ext cx="94392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технологии переработки золошлаковых отходов ТЭЦ и ГРЭС с использованием автотермического метода для получения аглопоритовых </a:t>
            </a:r>
            <a:r>
              <a:rPr lang="ru-RU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</a:t>
            </a:r>
            <a:endParaRPr lang="ru-RU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45271" y="1599084"/>
            <a:ext cx="7519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! Технология обеспечивает высокую экономичность процесса !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675136" y="2103121"/>
            <a:ext cx="2086026" cy="725715"/>
          </a:xfrm>
          <a:prstGeom prst="downArrow">
            <a:avLst>
              <a:gd name="adj1" fmla="val 50000"/>
              <a:gd name="adj2" fmla="val 6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основе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8344" y="2828836"/>
            <a:ext cx="117130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тепла отходящих газов и значительной части тепла готового продукта </a:t>
            </a:r>
            <a:endParaRPr lang="ru-RU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нагрева поступающего воздуха с одновременным охлаждением агломерационного продукта)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8344" y="4436190"/>
            <a:ext cx="40059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Определение оптимального состава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шихты и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технологических параметров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процесса декарбонизации</a:t>
            </a:r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011031" y="4673496"/>
            <a:ext cx="2086026" cy="725715"/>
          </a:xfrm>
          <a:prstGeom prst="downArrow">
            <a:avLst>
              <a:gd name="adj1" fmla="val 50000"/>
              <a:gd name="adj2" fmla="val 64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основе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53802" y="4200882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результатов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исследований: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химического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минералогического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составов;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физических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свойств золошлаковых отходов угольных ТЭЦ и ГРЭС,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вскрышных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пород  угольных карьеров, вмещающих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породы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шахт, породы и ТДОУ обогатительных фабрик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использованием термодинамического анализа</a:t>
            </a:r>
          </a:p>
        </p:txBody>
      </p:sp>
    </p:spTree>
    <p:extLst>
      <p:ext uri="{BB962C8B-B14F-4D97-AF65-F5344CB8AC3E}">
        <p14:creationId xmlns:p14="http://schemas.microsoft.com/office/powerpoint/2010/main" xmlns="" val="209746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52725" y="135768"/>
            <a:ext cx="9128724" cy="1107996"/>
          </a:xfrm>
        </p:spPr>
        <p:txBody>
          <a:bodyPr/>
          <a:lstStyle/>
          <a:p>
            <a:pPr algn="ctr"/>
            <a:r>
              <a:rPr lang="ru-RU" sz="2400" dirty="0" smtClean="0"/>
              <a:t>Технологическая схема переработки золошлаковых отходов, предлагаемая Филиалом КузГТУ в </a:t>
            </a:r>
            <a:br>
              <a:rPr lang="ru-RU" sz="2400" dirty="0" smtClean="0"/>
            </a:br>
            <a:r>
              <a:rPr lang="ru-RU" sz="2400" dirty="0" smtClean="0"/>
              <a:t>г. Новокузнецке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965" y="1295309"/>
            <a:ext cx="3933645" cy="541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65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62250" y="0"/>
            <a:ext cx="9429750" cy="369332"/>
          </a:xfrm>
        </p:spPr>
        <p:txBody>
          <a:bodyPr/>
          <a:lstStyle/>
          <a:p>
            <a:pPr algn="ctr"/>
            <a:r>
              <a:rPr lang="ru-RU" sz="2400" dirty="0" smtClean="0"/>
              <a:t>Состав золошлаковых отходов (химический состав, %)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2377200"/>
              </p:ext>
            </p:extLst>
          </p:nvPr>
        </p:nvGraphicFramePr>
        <p:xfrm>
          <a:off x="2938088" y="504322"/>
          <a:ext cx="9051584" cy="3652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5308">
                  <a:extLst>
                    <a:ext uri="{9D8B030D-6E8A-4147-A177-3AD203B41FA5}">
                      <a16:colId xmlns:a16="http://schemas.microsoft.com/office/drawing/2014/main" xmlns="" val="2962606545"/>
                    </a:ext>
                  </a:extLst>
                </a:gridCol>
                <a:gridCol w="4526276">
                  <a:extLst>
                    <a:ext uri="{9D8B030D-6E8A-4147-A177-3AD203B41FA5}">
                      <a16:colId xmlns:a16="http://schemas.microsoft.com/office/drawing/2014/main" xmlns="" val="31041828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кремния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47,85-64,3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1107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алюминия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16-29,0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3894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железа трехвалентного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5,1-12,6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4677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железа двухвалентного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0,8-1,5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2322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титана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0,6-1,21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47312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кальция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1,6-7,3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926633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магния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0,4-2,8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66735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калия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0,2-2,3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4566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натрия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0,2-2,25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84027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серы четырехвалентной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0,2-0,8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7687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серы шестивалентной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0,09-1,56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79077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фосфора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0,06-1,0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3337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Оксид марганца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0,11-0,4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6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Углерод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12,0-16,0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558624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855309" y="5087647"/>
            <a:ext cx="297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Элементный состав (г/т)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7402" y="4333982"/>
            <a:ext cx="1521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Титан - 3000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76548" y="5302368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Барий - 600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16408" y="6144674"/>
            <a:ext cx="1819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Цирконий - 300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50248" y="5721473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Ванадий - 300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620595" y="4570019"/>
            <a:ext cx="1347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Медь - 300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080346" y="5427951"/>
            <a:ext cx="1303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Цинк - 200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07402" y="6163377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Хром - 100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126753" y="4292220"/>
            <a:ext cx="154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Никель - 100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780023" y="616535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Стронций - 300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535389" y="4277153"/>
            <a:ext cx="1289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Литий - 30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6" idx="0"/>
            <a:endCxn id="14" idx="2"/>
          </p:cNvCxnSpPr>
          <p:nvPr/>
        </p:nvCxnSpPr>
        <p:spPr>
          <a:xfrm flipV="1">
            <a:off x="6344467" y="4661552"/>
            <a:ext cx="556537" cy="426095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382477" y="4770311"/>
            <a:ext cx="1063409" cy="28830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2" idx="1"/>
          </p:cNvCxnSpPr>
          <p:nvPr/>
        </p:nvCxnSpPr>
        <p:spPr>
          <a:xfrm>
            <a:off x="8055291" y="5237408"/>
            <a:ext cx="2025055" cy="37520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343130" y="5473167"/>
            <a:ext cx="503843" cy="24830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5573486" y="5473168"/>
            <a:ext cx="857343" cy="69020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7694545" y="5332680"/>
            <a:ext cx="2124375" cy="803340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496457" y="5424199"/>
            <a:ext cx="2684962" cy="73917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3128952" y="5282088"/>
            <a:ext cx="1699647" cy="19107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7" idx="3"/>
          </p:cNvCxnSpPr>
          <p:nvPr/>
        </p:nvCxnSpPr>
        <p:spPr>
          <a:xfrm flipH="1" flipV="1">
            <a:off x="2429101" y="4518648"/>
            <a:ext cx="2280118" cy="56490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4942614" y="4476886"/>
            <a:ext cx="816232" cy="63350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974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94986" y="244576"/>
            <a:ext cx="9124949" cy="738664"/>
          </a:xfrm>
        </p:spPr>
        <p:txBody>
          <a:bodyPr/>
          <a:lstStyle/>
          <a:p>
            <a:pPr algn="ctr"/>
            <a:r>
              <a:rPr lang="ru-RU" sz="2400" dirty="0" smtClean="0"/>
              <a:t>Основания разделения золошлаковых материалов на </a:t>
            </a:r>
            <a:br>
              <a:rPr lang="ru-RU" sz="2400" dirty="0" smtClean="0"/>
            </a:br>
            <a:r>
              <a:rPr lang="ru-RU" sz="2400" dirty="0" smtClean="0"/>
              <a:t>составные минеральные группы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614220" y="16211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Комбинированное влияние на минеральные группы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0" y="3170901"/>
            <a:ext cx="5451988" cy="1858297"/>
            <a:chOff x="0" y="2905432"/>
            <a:chExt cx="5451988" cy="185829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905432"/>
              <a:ext cx="4984955" cy="185829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Инновационные технологии, в основе которых лежат различия физических свойств минеральных групп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Стрелка вправо 8"/>
            <p:cNvSpPr/>
            <p:nvPr/>
          </p:nvSpPr>
          <p:spPr>
            <a:xfrm>
              <a:off x="4984955" y="3333135"/>
              <a:ext cx="467033" cy="1002890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Стрелка вправо 9"/>
          <p:cNvSpPr/>
          <p:nvPr/>
        </p:nvSpPr>
        <p:spPr>
          <a:xfrm rot="5400000">
            <a:off x="8603226" y="2235544"/>
            <a:ext cx="467033" cy="1002890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76132" y="3333135"/>
            <a:ext cx="64438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Сочетание магнитного и электромагнитного воздействия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Разделение по удельному сопротивлению, реакционным различиям на изменение влажности и ультрафиолетового воздействия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900201" y="5829929"/>
            <a:ext cx="94276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 Технологии отработаны на угле, ведется работа по переносу основных технологических решений на золошлаковые материалы !!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649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809" y="386587"/>
            <a:ext cx="7007928" cy="861774"/>
          </a:xfrm>
        </p:spPr>
        <p:txBody>
          <a:bodyPr/>
          <a:lstStyle/>
          <a:p>
            <a:pPr algn="ctr"/>
            <a:r>
              <a:rPr lang="ru-RU" dirty="0" smtClean="0"/>
              <a:t>Актуальность извлечения РЗМ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198" y="1416050"/>
            <a:ext cx="10614660" cy="46782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Актуальность использования редких металлов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определяется на основе анализа состояния минерально-сырьевой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базы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редких металлов в мире и России, анализа спроса и предложения на эти металлы на внутреннем и мировом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</a:rPr>
              <a:t>рынках</a:t>
            </a:r>
          </a:p>
          <a:p>
            <a:endParaRPr lang="ru-RU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Обеспечение экономики страны редкими и редкоземельными металлами носит критический характер для национальной безопасности и является важным условием модернизации промышленности. В свою очередь, полноценное внедрение современных технологий, таких как технологии новых и возобновляемых источников энергии, включая водородную энергетику; технологии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наноустройств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и микросистемной техники; технологии создания ракетно-космической и транспортной техники нового поколения без редких и редкоземельных металлов невозможно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.</a:t>
            </a:r>
          </a:p>
          <a:p>
            <a:pPr algn="just"/>
            <a:endParaRPr lang="ru-RU" dirty="0" smtClean="0"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Извлечение редких металлов возможно из техногенных отходов. (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Li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Cs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Be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Nb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Ta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TR,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Zr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,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Sr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) 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Одним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из перспективных направлений является извлечение редких металлов из</a:t>
            </a:r>
            <a:r>
              <a:rPr lang="en-US" dirty="0"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угольных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золошлаковых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отвалов энергетических предприятий.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Золошлаки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являются </a:t>
            </a:r>
            <a:r>
              <a:rPr lang="ru-RU" dirty="0" err="1">
                <a:latin typeface="Arial" pitchFamily="34" charset="0"/>
                <a:ea typeface="Calibri"/>
                <a:cs typeface="Arial" pitchFamily="34" charset="0"/>
              </a:rPr>
              <a:t>квазиобогащенными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 отходами углей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. При этом рынок редких металлов составляет более 15 млрд. долл. </a:t>
            </a: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ea typeface="Calibri"/>
                <a:cs typeface="Arial" pitchFamily="34" charset="0"/>
              </a:rPr>
              <a:t> год. Основные потребители США, страны Западной Европы, Япония, Южная Корея</a:t>
            </a:r>
            <a:endParaRPr lang="en-US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967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809" y="386587"/>
            <a:ext cx="5357495" cy="553998"/>
          </a:xfrm>
        </p:spPr>
        <p:txBody>
          <a:bodyPr/>
          <a:lstStyle/>
          <a:p>
            <a:pPr algn="ctr"/>
            <a:r>
              <a:rPr lang="ru-RU" sz="1800" dirty="0" smtClean="0"/>
              <a:t>Содержание редких и редкоземельных металлов в углях Ленинского района Кузбасса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88169" y="1347535"/>
          <a:ext cx="8999622" cy="516154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54564"/>
                <a:gridCol w="953602"/>
                <a:gridCol w="953602"/>
                <a:gridCol w="953602"/>
                <a:gridCol w="954564"/>
                <a:gridCol w="1095873"/>
                <a:gridCol w="1225649"/>
                <a:gridCol w="954564"/>
                <a:gridCol w="953602"/>
              </a:tblGrid>
              <a:tr h="860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Гафний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Тантал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Стронций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Висмут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Никель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Ванадий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Вольфрам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Селен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Цезий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1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18,8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Мы-шьяк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Галлий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Герма-ний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Цирко-ний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Итт-рий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Иттер-бий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Гадоли-ний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Литий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Неодим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1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Стронций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Церий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Кад-мий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Дипро-зий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Лантан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Гафний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Титан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Скан-дий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Лютеций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1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160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6025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Цирконий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Руби-дий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Евро-пий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Нио-бий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Берил-лий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Торий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Самарий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Индий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Иридий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012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46,8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5,29,7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3,7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0,16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0,017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005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809" y="386587"/>
            <a:ext cx="5357495" cy="307777"/>
          </a:xfrm>
        </p:spPr>
        <p:txBody>
          <a:bodyPr/>
          <a:lstStyle/>
          <a:p>
            <a:pPr algn="ctr"/>
            <a:r>
              <a:rPr lang="ru-RU" sz="2000" dirty="0" smtClean="0"/>
              <a:t>Цены на цветные и редкие металлы</a:t>
            </a: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792705" y="1702407"/>
          <a:ext cx="7734928" cy="4101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03657"/>
                <a:gridCol w="1818141"/>
                <a:gridCol w="1706565"/>
                <a:gridCol w="1706565"/>
              </a:tblGrid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Цена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Медь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9,5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Свинец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2,2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Никель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20,3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Цинк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Олово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40,2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Кобальт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60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Ванадий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Вольфрам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174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Висмут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8,5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Селен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32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</a:tr>
              <a:tr h="174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Галлий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205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Бериллий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143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Германий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1300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Кадмий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420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Тантал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270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Ниобий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Литий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Стронций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Титан губка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Цирконий губка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Скандий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5 738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Рубидий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6 951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</a:tr>
              <a:tr h="168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Скандий, оксид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984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Гафний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700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0" marB="0" anchor="ctr"/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7654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809" y="386587"/>
            <a:ext cx="5357495" cy="430887"/>
          </a:xfrm>
        </p:spPr>
        <p:txBody>
          <a:bodyPr/>
          <a:lstStyle/>
          <a:p>
            <a:pPr algn="ctr"/>
            <a:r>
              <a:rPr lang="ru-RU" dirty="0" smtClean="0"/>
              <a:t>Цены на РЗМ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42412" y="1302256"/>
          <a:ext cx="8362590" cy="4540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0129"/>
                <a:gridCol w="1957551"/>
                <a:gridCol w="2204730"/>
                <a:gridCol w="2450180"/>
              </a:tblGrid>
              <a:tr h="215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Цена $/кг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Металл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Цена $/кг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/>
                </a:tc>
              </a:tr>
              <a:tr h="1568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Церий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4,2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Самарий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/>
                </a:tc>
              </a:tr>
              <a:tr h="2451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Диспрозий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520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Самарий,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/>
                </a:tc>
              </a:tr>
              <a:tr h="200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Европий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287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Тербий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1 800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/>
                </a:tc>
              </a:tr>
              <a:tr h="2933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Европий,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Тербий,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804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  <a:tr h="1733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Эрбий,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Иттрий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  <a:tr h="1219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Лантан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4,3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Иттрий,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  <a:tr h="28575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Лантан,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3,3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Иттербий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  <a:tr h="1555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Тулий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2 046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Иттербий,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  <a:tr h="203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Неодим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Празеодим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Гольмий 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566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Празеодим,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  <a:tr h="2006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Гадолиний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Лютеций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6 600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Оксид гадолиния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19,6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Arial" pitchFamily="34" charset="0"/>
                          <a:cs typeface="Arial" pitchFamily="34" charset="0"/>
                        </a:rPr>
                        <a:t>Лютеций, оксид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5400" marR="25400" marT="9525" marB="0"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196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0809" y="386587"/>
            <a:ext cx="5357495" cy="430887"/>
          </a:xfrm>
        </p:spPr>
        <p:txBody>
          <a:bodyPr/>
          <a:lstStyle/>
          <a:p>
            <a:r>
              <a:rPr lang="ru-RU" dirty="0" smtClean="0"/>
              <a:t>Опыт американских ученых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53198" y="1416050"/>
            <a:ext cx="10614660" cy="4708981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Американские ученые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взяли несколько образцов угля из пласта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Upper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Kitanning</a:t>
            </a:r>
            <a:r>
              <a:rPr lang="ru-RU" dirty="0">
                <a:latin typeface="Arial" pitchFamily="34" charset="0"/>
                <a:cs typeface="Arial" pitchFamily="34" charset="0"/>
              </a:rPr>
              <a:t> в США.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Пробы </a:t>
            </a:r>
            <a:r>
              <a:rPr lang="ru-RU" dirty="0">
                <a:latin typeface="Arial" pitchFamily="34" charset="0"/>
                <a:cs typeface="Arial" pitchFamily="34" charset="0"/>
              </a:rPr>
              <a:t>угля размельчались и анализировались на наличие РЗМ с помощью атомно-эмиссионной спектроскопии. Затем для извлечения РЗМ образцы были внесены в раствор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выщелачивателя</a:t>
            </a:r>
            <a:r>
              <a:rPr lang="ru-RU" dirty="0">
                <a:latin typeface="Arial" pitchFamily="34" charset="0"/>
                <a:cs typeface="Arial" pitchFamily="34" charset="0"/>
              </a:rPr>
              <a:t> сульфата-аммония. с помощью которого удалось извлечь около 89 процентов от общего содержания РЗМ в образцах угля (264 мг/кг).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Другие пробы были обработаны ионной жидкостью или глубоким эвтектическим растворителем, в котором растворяются древесные волокна. С помощью рентгеновской дифракции ученые оценили количество извлеченных РЗМ в каждом из трех случаев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cs typeface="Arial" pitchFamily="34" charset="0"/>
              </a:rPr>
              <a:t>Наиболее эффективным был сульфат аммония, с помощью которого удалось извлечь около 89 процентов от общего содержания РЗМ в образцах угля (264 мг/кг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Ученые </a:t>
            </a:r>
            <a:r>
              <a:rPr lang="ru-RU" dirty="0">
                <a:latin typeface="Arial" pitchFamily="34" charset="0"/>
                <a:cs typeface="Arial" pitchFamily="34" charset="0"/>
              </a:rPr>
              <a:t>считают, что именно этот способ может стать потенциально выгодным для промышленного извлечения металлов из угля.  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859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752128" y="215407"/>
            <a:ext cx="4363314" cy="369332"/>
          </a:xfrm>
        </p:spPr>
        <p:txBody>
          <a:bodyPr/>
          <a:lstStyle/>
          <a:p>
            <a:pPr algn="r"/>
            <a:r>
              <a:rPr lang="ru-RU" sz="2400" dirty="0" err="1" smtClean="0"/>
              <a:t>Золошлаковые</a:t>
            </a:r>
            <a:r>
              <a:rPr lang="ru-RU" sz="2400" dirty="0" smtClean="0"/>
              <a:t> материалы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959" y="1220874"/>
            <a:ext cx="70489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Ежегодный выход отходов ТЭЦ в России – более 30 млн. тонн,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Кузбассе 15 млн. т,  из них 3 млн. т – ЗШО, 12 млн. т – шлаки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Металлургических предприятий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24950" y="1257794"/>
            <a:ext cx="228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большая часть отправляется в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золоотвалы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 стрелкой 16"/>
          <p:cNvCxnSpPr>
            <a:stCxn id="5" idx="3"/>
          </p:cNvCxnSpPr>
          <p:nvPr/>
        </p:nvCxnSpPr>
        <p:spPr>
          <a:xfrm>
            <a:off x="7368876" y="1682539"/>
            <a:ext cx="1468995" cy="86928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08340" y="2206910"/>
            <a:ext cx="89526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накопленных золошлаковых отходов в РФ – более 1,5 млрд. т, с учетом шлаков металлургических предприятий – более 2 млрд. т,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Кузбассе – 100 млн. т ЗШО, шлаки металлургии – 0,5 млрд. 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018604" y="2722475"/>
            <a:ext cx="4173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ru-RU" sz="2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золошлаков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накоплено в Европейской части России и на Урале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40625" y="3598004"/>
            <a:ext cx="7919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Площадь земель, занимаемых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золоотвалами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свыше 22 тыс. га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6797" y="4901052"/>
            <a:ext cx="56500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Хранение 1 тонны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золошлаков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400-700 руб.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Использование ЗШО на 15 – 30 % снижает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ебестоимость стройматериалов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046465" y="5264095"/>
            <a:ext cx="5029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5-7% себестоимости производства электроэнергии и тепла ТЭС</a:t>
            </a:r>
            <a:endParaRPr lang="ru-RU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933785" y="5301162"/>
            <a:ext cx="819266" cy="29781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2617594" y="6012699"/>
            <a:ext cx="7668223" cy="845216"/>
            <a:chOff x="445894" y="5917449"/>
            <a:chExt cx="7668223" cy="8452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940955" y="6212552"/>
              <a:ext cx="66101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Сертифицированные ЗШО – </a:t>
              </a:r>
              <a:r>
                <a:rPr lang="ru-RU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золошлаковые</a:t>
              </a:r>
              <a:r>
                <a:rPr lang="ru-RU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материалы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894" y="5917449"/>
              <a:ext cx="322287" cy="826166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91830" y="5936499"/>
              <a:ext cx="322287" cy="826166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84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3281" y="290262"/>
            <a:ext cx="603885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4705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788" y="274471"/>
            <a:ext cx="4777039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476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7107" y="3096536"/>
            <a:ext cx="5357495" cy="1231106"/>
          </a:xfrm>
        </p:spPr>
        <p:txBody>
          <a:bodyPr/>
          <a:lstStyle/>
          <a:p>
            <a:pPr algn="ctr"/>
            <a:r>
              <a:rPr lang="ru-RU" sz="4000" dirty="0" smtClean="0"/>
              <a:t>Спасибо </a:t>
            </a:r>
            <a:br>
              <a:rPr lang="ru-RU" sz="4000" dirty="0" smtClean="0"/>
            </a:br>
            <a:r>
              <a:rPr lang="ru-RU" sz="4000" dirty="0" smtClean="0"/>
              <a:t>за внимание!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745" y="0"/>
            <a:ext cx="6762750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531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43843" y="311660"/>
            <a:ext cx="6691283" cy="738664"/>
          </a:xfrm>
        </p:spPr>
        <p:txBody>
          <a:bodyPr/>
          <a:lstStyle/>
          <a:p>
            <a:pPr algn="ctr"/>
            <a:r>
              <a:rPr lang="ru-RU" sz="2400" dirty="0" smtClean="0"/>
              <a:t>Группы металлургических шлаков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524" y="2870105"/>
            <a:ext cx="3298868" cy="133970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Шлаки, состоящие из оксидов железа, магния, кальция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7853" y="1692260"/>
            <a:ext cx="2839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Основные шлаки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263316" y="2261937"/>
            <a:ext cx="1792705" cy="613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5626769" y="3701716"/>
            <a:ext cx="1792705" cy="613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25818" y="4370043"/>
            <a:ext cx="3298868" cy="133970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Шлаки, состоящие из оксидов кремния и алюминия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287716" y="3107975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Кислые шлаки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680967" y="1824333"/>
            <a:ext cx="2904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Промежуточные </a:t>
            </a:r>
          </a:p>
          <a:p>
            <a:pPr algn="ctr"/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шлаки</a:t>
            </a:r>
            <a:endParaRPr lang="ru-RU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70672" y="74815"/>
            <a:ext cx="776199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dirty="0" smtClean="0"/>
              <a:t>Основные направления переработки золошлаковых материалов</a:t>
            </a:r>
            <a:endParaRPr lang="ru-RU" sz="2400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6671" y="3357901"/>
            <a:ext cx="2560231" cy="603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переработки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10491" y="1498504"/>
            <a:ext cx="3298868" cy="133970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Строительные материалы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4216" y="1475094"/>
            <a:ext cx="3374742" cy="133970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Строительные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61558" y="1498504"/>
            <a:ext cx="3150458" cy="133970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Дорожное строительство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4619" y="4497623"/>
            <a:ext cx="3298868" cy="133970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различных наполнителей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14782" y="4481441"/>
            <a:ext cx="3298868" cy="1339703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Сельское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хозяйство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 стрелкой 12"/>
          <p:cNvCxnSpPr>
            <a:stCxn id="5" idx="1"/>
          </p:cNvCxnSpPr>
          <p:nvPr/>
        </p:nvCxnSpPr>
        <p:spPr>
          <a:xfrm flipH="1" flipV="1">
            <a:off x="1932317" y="2838207"/>
            <a:ext cx="2924354" cy="821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0"/>
            <a:endCxn id="9" idx="2"/>
          </p:cNvCxnSpPr>
          <p:nvPr/>
        </p:nvCxnSpPr>
        <p:spPr>
          <a:xfrm flipV="1">
            <a:off x="6136787" y="2838207"/>
            <a:ext cx="0" cy="519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3"/>
            <a:endCxn id="8" idx="2"/>
          </p:cNvCxnSpPr>
          <p:nvPr/>
        </p:nvCxnSpPr>
        <p:spPr>
          <a:xfrm flipV="1">
            <a:off x="7416902" y="2814797"/>
            <a:ext cx="2834685" cy="845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4071668" y="3961747"/>
            <a:ext cx="2065119" cy="535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>
            <a:off x="6136787" y="3961747"/>
            <a:ext cx="2731168" cy="519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419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4714" y="386587"/>
            <a:ext cx="5744612" cy="861774"/>
          </a:xfrm>
        </p:spPr>
        <p:txBody>
          <a:bodyPr/>
          <a:lstStyle/>
          <a:p>
            <a:pPr algn="ctr"/>
            <a:r>
              <a:rPr lang="ru-RU" dirty="0" err="1" smtClean="0"/>
              <a:t>Рециклинг</a:t>
            </a:r>
            <a:r>
              <a:rPr lang="ru-RU" dirty="0" smtClean="0"/>
              <a:t> </a:t>
            </a:r>
            <a:r>
              <a:rPr lang="ru-RU" dirty="0" err="1" smtClean="0"/>
              <a:t>золошлаковых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отходов в мире и РФ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30" y="1379955"/>
            <a:ext cx="10614660" cy="4985980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1930 г. профессор Р.Е.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Девис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предложил использовать золы уноса для производства бетона.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Ежегодно в Европейском Союзе (ЕС) образуется 60 млн. т ЗШО – уровень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рециклинга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– 70 – 100%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Крупнейшая компания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BAU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Минерал (Германия) напрямую интегрирована с энергосистемой страны – использование отходов тепловой энергетики в строительной промышленности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Скандинавские страны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рециклинг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золошлаковых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отходов 100 %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Япония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рециклинг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золошлаковых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отходов 100 %. Япония единственная страна которая экспортирует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золошлаковые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материалы – сертифицированные ЗШО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США, Польша и Китай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рециклинг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золошлаковых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отходов – до 70 %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Индия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рециклинг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золошлаковых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отходов увеличился с 30 до 53 %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Российская Федерация –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рециклинг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золошлаковых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отходов – 10 %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901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762250" y="445168"/>
            <a:ext cx="94297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375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400" kern="0" dirty="0" smtClean="0"/>
              <a:t>Опыт использования </a:t>
            </a:r>
            <a:r>
              <a:rPr lang="ru-RU" sz="2400" kern="0" dirty="0" err="1" smtClean="0"/>
              <a:t>золошлаковых</a:t>
            </a:r>
            <a:r>
              <a:rPr lang="ru-RU" sz="2400" kern="0" dirty="0" smtClean="0"/>
              <a:t> материалов в РФ</a:t>
            </a:r>
            <a:endParaRPr lang="ru-RU" sz="2400" kern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4" y="1150838"/>
            <a:ext cx="1363803" cy="141019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39211" y="1313880"/>
            <a:ext cx="39255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Построено более 300 км дорог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(Москва- Серпухов, Москва- Рига и др.)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06" y="3159351"/>
            <a:ext cx="1363802" cy="123769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439211" y="3069066"/>
            <a:ext cx="356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Получение германия.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Экспериментальное использование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дожига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шлаков в кипящем слое.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8685" y="3863328"/>
            <a:ext cx="1388156" cy="13582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477125" y="5481520"/>
            <a:ext cx="35636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золосиликатного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кирпича.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строительных материалов.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705" y="5191234"/>
            <a:ext cx="1326852" cy="129472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39211" y="5028418"/>
            <a:ext cx="35636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газобетонных блоков.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оснований городских дорог и внутриквартальных площадок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646" y="1034459"/>
            <a:ext cx="1442235" cy="172185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460938" y="2967763"/>
            <a:ext cx="3563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Производство ячеистых бетонов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309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762250" y="252672"/>
            <a:ext cx="9429750" cy="369332"/>
          </a:xfrm>
        </p:spPr>
        <p:txBody>
          <a:bodyPr/>
          <a:lstStyle/>
          <a:p>
            <a:pPr algn="ctr"/>
            <a:r>
              <a:rPr lang="ru-RU" sz="2400" dirty="0" smtClean="0"/>
              <a:t>Направления использования золошлаковых отходов ТЭЦ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9547" y="5232259"/>
            <a:ext cx="81724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Глубокая переработка ЗШО позволяет получать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глинозем, кремнезем, концентрат железа, редкоземельные металлы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Также ЗШО можно использовать при производстве удобрений для сельского хозяйства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3014" y="1127048"/>
            <a:ext cx="4348716" cy="133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Сырьевые ресурсы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21795" y="1095152"/>
            <a:ext cx="4320363" cy="133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Добавки и наполнители при производстве широкого спектра строительных материалов (цемент, бетон, кирпич)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1367" y="3048359"/>
            <a:ext cx="4320363" cy="13397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Грунты и искусственные сыпучие инертные материалы 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6513" y="2855135"/>
            <a:ext cx="45618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Рекультивация нарушенных земель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66513" y="3449395"/>
            <a:ext cx="5055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Строительство автомобильных дорог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98412" y="4069730"/>
            <a:ext cx="32611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Планировка территорий</a:t>
            </a:r>
            <a:endParaRPr lang="ru-R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 стрелкой 13"/>
          <p:cNvCxnSpPr>
            <a:stCxn id="8" idx="3"/>
          </p:cNvCxnSpPr>
          <p:nvPr/>
        </p:nvCxnSpPr>
        <p:spPr>
          <a:xfrm flipV="1">
            <a:off x="5071730" y="3157870"/>
            <a:ext cx="903768" cy="560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3"/>
          </p:cNvCxnSpPr>
          <p:nvPr/>
        </p:nvCxnSpPr>
        <p:spPr>
          <a:xfrm flipV="1">
            <a:off x="5071730" y="3718210"/>
            <a:ext cx="90376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8" idx="3"/>
          </p:cNvCxnSpPr>
          <p:nvPr/>
        </p:nvCxnSpPr>
        <p:spPr>
          <a:xfrm>
            <a:off x="5071730" y="3718211"/>
            <a:ext cx="903768" cy="560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955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18573" y="377309"/>
            <a:ext cx="8862876" cy="369332"/>
          </a:xfrm>
        </p:spPr>
        <p:txBody>
          <a:bodyPr/>
          <a:lstStyle/>
          <a:p>
            <a:pPr algn="ctr"/>
            <a:r>
              <a:rPr lang="ru-RU" sz="2400" dirty="0" smtClean="0"/>
              <a:t>Направления работы Филиала КузГТУ в г. Новокузнецке</a:t>
            </a:r>
            <a:endParaRPr lang="ru-RU" sz="2400" dirty="0"/>
          </a:p>
        </p:txBody>
      </p:sp>
      <p:sp>
        <p:nvSpPr>
          <p:cNvPr id="6" name="Блок-схема: несколько документов 5"/>
          <p:cNvSpPr/>
          <p:nvPr/>
        </p:nvSpPr>
        <p:spPr>
          <a:xfrm>
            <a:off x="301252" y="1811549"/>
            <a:ext cx="4805586" cy="2501660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аглопорита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108" y="4570418"/>
            <a:ext cx="51642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это искусственный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пористый заполнитель, получаемый спеканием при обжиге подготовленных гранул песчано-глинистых пород, других алюмосиликатных материалов, а также отходов от добычи, переработки и сжигания ископаемого твердого топлива (зола тепловых электростанций, отходы добычи и обогащения угля)</a:t>
            </a: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6802693" y="1687904"/>
            <a:ext cx="4805586" cy="2501660"/>
          </a:xfrm>
          <a:prstGeom prst="flowChartMultidocumen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6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Разделение золошлаковых материалов 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97611" y="4853536"/>
            <a:ext cx="5049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азделение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золошлаковых материалов на составные минеральные группы и выделением их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концентратов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6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8573" y="377309"/>
            <a:ext cx="8862876" cy="369332"/>
          </a:xfrm>
        </p:spPr>
        <p:txBody>
          <a:bodyPr/>
          <a:lstStyle/>
          <a:p>
            <a:pPr algn="ctr"/>
            <a:r>
              <a:rPr lang="ru-RU" sz="2400" dirty="0" smtClean="0"/>
              <a:t>Направления работы Филиала КузГТУ в г. Новокузнецке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52725" cy="1123950"/>
          </a:xfrm>
          <a:prstGeom prst="rect">
            <a:avLst/>
          </a:prstGeom>
        </p:spPr>
      </p:pic>
      <p:sp>
        <p:nvSpPr>
          <p:cNvPr id="6" name="Блок-схема: несколько документов 5"/>
          <p:cNvSpPr/>
          <p:nvPr/>
        </p:nvSpPr>
        <p:spPr>
          <a:xfrm>
            <a:off x="615780" y="1785008"/>
            <a:ext cx="4805586" cy="2501660"/>
          </a:xfrm>
          <a:prstGeom prst="flowChartMultidocument">
            <a:avLst/>
          </a:prstGeom>
          <a:solidFill>
            <a:schemeClr val="bg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проект переработки </a:t>
            </a:r>
            <a:r>
              <a:rPr lang="ru-RU" sz="2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золошлаковых</a:t>
            </a:r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материалов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99139" y="4286668"/>
            <a:ext cx="7795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технологии переработки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золошлаковых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ТЭЦ и ГРЭС с использованием автотермического метода для получения аглопоритовых материалов (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аглощебень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аглопесок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др.)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5421366" y="3034145"/>
            <a:ext cx="1636139" cy="1055717"/>
            <a:chOff x="5421366" y="3034145"/>
            <a:chExt cx="1636139" cy="1055717"/>
          </a:xfrm>
        </p:grpSpPr>
        <p:cxnSp>
          <p:nvCxnSpPr>
            <p:cNvPr id="9" name="Прямая соединительная линия 8"/>
            <p:cNvCxnSpPr>
              <a:stCxn id="6" idx="3"/>
            </p:cNvCxnSpPr>
            <p:nvPr/>
          </p:nvCxnSpPr>
          <p:spPr>
            <a:xfrm flipV="1">
              <a:off x="5421366" y="3034145"/>
              <a:ext cx="1636139" cy="16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7057504" y="3034145"/>
              <a:ext cx="1" cy="10557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5421366" y="2506286"/>
            <a:ext cx="2018525" cy="1055717"/>
            <a:chOff x="5421366" y="3034145"/>
            <a:chExt cx="1636139" cy="1055717"/>
          </a:xfrm>
        </p:grpSpPr>
        <p:cxnSp>
          <p:nvCxnSpPr>
            <p:cNvPr id="18" name="Прямая соединительная линия 17"/>
            <p:cNvCxnSpPr/>
            <p:nvPr/>
          </p:nvCxnSpPr>
          <p:spPr>
            <a:xfrm flipV="1">
              <a:off x="5421366" y="3034145"/>
              <a:ext cx="1636139" cy="16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7057504" y="3034145"/>
              <a:ext cx="1" cy="10557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5421365" y="1978427"/>
            <a:ext cx="2475726" cy="1055717"/>
            <a:chOff x="5421366" y="3034145"/>
            <a:chExt cx="1636139" cy="1055717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5421366" y="3034145"/>
              <a:ext cx="1636139" cy="169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7057504" y="3034145"/>
              <a:ext cx="1" cy="10557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37168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1430</Words>
  <Application>Microsoft Office PowerPoint</Application>
  <PresentationFormat>Произвольный</PresentationFormat>
  <Paragraphs>347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Office Theme</vt:lpstr>
      <vt:lpstr>Переработка золошлаковых материалов   в инновационную продукцию</vt:lpstr>
      <vt:lpstr>Золошлаковые материалы</vt:lpstr>
      <vt:lpstr>Группы металлургических шлаков</vt:lpstr>
      <vt:lpstr>Слайд 4</vt:lpstr>
      <vt:lpstr>Рециклинг золошлаковых отходов в мире и РФ</vt:lpstr>
      <vt:lpstr>Слайд 6</vt:lpstr>
      <vt:lpstr>Направления использования золошлаковых отходов ТЭЦ</vt:lpstr>
      <vt:lpstr>Направления работы Филиала КузГТУ в г. Новокузнецке</vt:lpstr>
      <vt:lpstr>Направления работы Филиала КузГТУ в г. Новокузнецке</vt:lpstr>
      <vt:lpstr>Слайд 10</vt:lpstr>
      <vt:lpstr>Слайд 11</vt:lpstr>
      <vt:lpstr>Технологическая схема переработки золошлаковых отходов, предлагаемая Филиалом КузГТУ в  г. Новокузнецке</vt:lpstr>
      <vt:lpstr>Состав золошлаковых отходов (химический состав, %)</vt:lpstr>
      <vt:lpstr>Основания разделения золошлаковых материалов на  составные минеральные группы</vt:lpstr>
      <vt:lpstr>Актуальность извлечения РЗМ</vt:lpstr>
      <vt:lpstr>Содержание редких и редкоземельных металлов в углях Ленинского района Кузбасса</vt:lpstr>
      <vt:lpstr>Цены на цветные и редкие металлы</vt:lpstr>
      <vt:lpstr>Цены на РЗМ</vt:lpstr>
      <vt:lpstr>Опыт американских ученых</vt:lpstr>
      <vt:lpstr>Слайд 20</vt:lpstr>
      <vt:lpstr>Слайд 21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kuznetsova_ua</cp:lastModifiedBy>
  <cp:revision>243</cp:revision>
  <dcterms:created xsi:type="dcterms:W3CDTF">2021-12-11T08:24:37Z</dcterms:created>
  <dcterms:modified xsi:type="dcterms:W3CDTF">2022-02-03T03:58:35Z</dcterms:modified>
</cp:coreProperties>
</file>