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0"/>
  </p:notesMasterIdLst>
  <p:sldIdLst>
    <p:sldId id="877" r:id="rId2"/>
    <p:sldId id="906" r:id="rId3"/>
    <p:sldId id="907" r:id="rId4"/>
    <p:sldId id="573" r:id="rId5"/>
    <p:sldId id="895" r:id="rId6"/>
    <p:sldId id="884" r:id="rId7"/>
    <p:sldId id="909" r:id="rId8"/>
    <p:sldId id="572" r:id="rId9"/>
    <p:sldId id="904" r:id="rId10"/>
    <p:sldId id="885" r:id="rId11"/>
    <p:sldId id="905" r:id="rId12"/>
    <p:sldId id="886" r:id="rId13"/>
    <p:sldId id="910" r:id="rId14"/>
    <p:sldId id="911" r:id="rId15"/>
    <p:sldId id="883" r:id="rId16"/>
    <p:sldId id="915" r:id="rId17"/>
    <p:sldId id="588" r:id="rId18"/>
    <p:sldId id="908" r:id="rId19"/>
    <p:sldId id="575" r:id="rId20"/>
    <p:sldId id="918" r:id="rId21"/>
    <p:sldId id="893" r:id="rId22"/>
    <p:sldId id="916" r:id="rId23"/>
    <p:sldId id="590" r:id="rId24"/>
    <p:sldId id="927" r:id="rId25"/>
    <p:sldId id="595" r:id="rId26"/>
    <p:sldId id="891" r:id="rId27"/>
    <p:sldId id="892" r:id="rId28"/>
    <p:sldId id="576" r:id="rId29"/>
    <p:sldId id="920" r:id="rId30"/>
    <p:sldId id="919" r:id="rId31"/>
    <p:sldId id="879" r:id="rId32"/>
    <p:sldId id="929" r:id="rId33"/>
    <p:sldId id="921" r:id="rId34"/>
    <p:sldId id="922" r:id="rId35"/>
    <p:sldId id="924" r:id="rId36"/>
    <p:sldId id="925" r:id="rId37"/>
    <p:sldId id="928" r:id="rId38"/>
    <p:sldId id="923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5FAFD"/>
    <a:srgbClr val="FF0000"/>
    <a:srgbClr val="FFFF00"/>
    <a:srgbClr val="D3D64E"/>
    <a:srgbClr val="CCCC00"/>
    <a:srgbClr val="CC9900"/>
    <a:srgbClr val="92B54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3729" autoAdjust="0"/>
  </p:normalViewPr>
  <p:slideViewPr>
    <p:cSldViewPr>
      <p:cViewPr varScale="1">
        <p:scale>
          <a:sx n="98" d="100"/>
          <a:sy n="98" d="100"/>
        </p:scale>
        <p:origin x="-84" y="-22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9E0770D-DEC8-41FD-9298-DB5081EB68B7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4FD0F5-79FF-46DA-A795-B5DD9401C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BB442-5A3A-47E2-9934-A3CD66D2160B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FE96D-AFA3-4029-BAD2-DFF10F004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A1CB4-D1F4-428F-98D5-2197CA8E3BEA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0783D-185F-44A1-8726-10F29F30A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6443B-5CF2-45A3-8730-8C05B71AEED7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8C464-CAA9-40D0-BC6E-B9B6AC014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B1D0C-443A-4C88-91BF-AAAC8F21D197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C4335-2B70-44C7-9522-019A7B667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D974-BE57-4171-B8B4-7D1355A4F764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95ED9-E919-4F5C-B1AF-BCF3A6009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87E6C-E96F-44EF-950E-3D6F7A974124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6618F-7C1B-42E7-9EF4-CF9129CE9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B294F-5E8D-494D-8B80-0D0AA0475CA3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373D8-C39C-439F-A03B-60C9896D2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F6803-E9BE-4D52-87EA-08CCE85EC474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A029-1382-4080-A9D9-626F1B9E3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4E42F-5CB5-4265-916D-88403A03426A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F4F26-BB19-4877-8612-A4AB3669D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F741-F469-422F-AA97-B9A854FCE2D1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EB702-7AC2-4A09-8C09-A4DDB4CF7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C43E-FC66-46AC-9D6B-16B7FD5BBA47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4CA42-FB58-4EC1-A436-8482462F6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BDDACE-9CA6-44A8-9EE1-2EB357D4766D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6F0296-82AC-4578-9F2D-70A8A342D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55563" y="1828800"/>
            <a:ext cx="49498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  <a:cs typeface="Times New Roman" pitchFamily="18" charset="0"/>
              </a:rPr>
              <a:t>Особенности гравитационного разделения углей класса крупности </a:t>
            </a:r>
          </a:p>
          <a:p>
            <a:pPr algn="ctr"/>
            <a:r>
              <a:rPr lang="ru-RU" sz="4000" b="1">
                <a:latin typeface="Calibri" pitchFamily="34" charset="0"/>
                <a:cs typeface="Times New Roman" pitchFamily="18" charset="0"/>
              </a:rPr>
              <a:t>0,2-1 мм  на гидросайзере </a:t>
            </a:r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3919538" y="6365875"/>
            <a:ext cx="5299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  <a:cs typeface="Times New Roman" pitchFamily="18" charset="0"/>
              </a:rPr>
              <a:t>докладчик к.х.н., доцент Суслина Л.А.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325" y="14288"/>
            <a:ext cx="9144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Министерство науки и высшего образования Российской Федерации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федеральное государственное бюджетное образовательное 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высшего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«Кузбасский государственный технический университет имени Т. Ф. Горбачева»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Кафедра обогащения полезных ископаемых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5550" y="1490663"/>
            <a:ext cx="371792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Частицы пустой породы, образующие взвешенный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слой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периодически выбрасываются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через разгрузочный клапан. </a:t>
            </a:r>
          </a:p>
        </p:txBody>
      </p:sp>
      <p:pic>
        <p:nvPicPr>
          <p:cNvPr id="2355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735263"/>
            <a:ext cx="6127750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0"/>
            <a:ext cx="5297488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Открытие клапана происходит автоматически по сигналу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датчика-плотномера.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66800"/>
            <a:ext cx="91440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Но есть проблема: гидросайзеры фактически являются также классификаторами.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 слив гидросайзера, а значит в концентрат, уходят не только угольные частицы, но и все тонкие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шламы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включая породные.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66800"/>
            <a:ext cx="91440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Но есть проблема: гидросайзеры фактически являются также классификаторами.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 слив гидросайзера, а значит в концентрат, уходят не только угольные частицы, но и все тонкие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шламы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включая породные.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66800"/>
            <a:ext cx="91440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Эта проблема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легко решается отсечением шламового класса с помощью грохотов и центрифуг, обезвоживающих и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обесшламливающих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концентрат гидросайзера.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User\Pictures\12345 ГС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475" y="0"/>
            <a:ext cx="6308725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219200"/>
            <a:ext cx="91440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Ряд условий, которые необходимо соблюдать при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использовании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гидросайзера для обогащения углей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304800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1. Загрузка угля.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Исключить попадание частиц крупнее 3 мм,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3072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057400"/>
            <a:ext cx="693420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8575" y="1066800"/>
            <a:ext cx="9144000" cy="4400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Крупность до 3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мм!!!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Крупные частицы забивают форсунки подачи чистой воды, нарушают работу клапанов сброса отходов. Необходима равномерность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питания  по крупности. Недопустимы дырявые сита на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грохотах!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52400" y="304800"/>
            <a:ext cx="91440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2. Подача чистой (1-3 г/л твердого) воды с постоянным давлением,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а также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минимизация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 питании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гидросайзера содержания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тонких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шламов.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3277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488" y="2819400"/>
            <a:ext cx="799782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2554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Известно, что класс крупности углей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0,5-2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мм недостаточно эффективно обогащаются на любом аппарате, например, на спиральном сепараторе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534988"/>
            <a:ext cx="91440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Необходимо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минимизировать содержание тонких шламов в исходной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пульпе,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т.к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вместе с легкой (угольной) фракцией в концентрат будут переходить все классы менее 150-250 мкм как угольные, так и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породние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676400"/>
            <a:ext cx="91440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Необходима подача чистой (1-3 г/л твердого) воды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постоянным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давлением Уже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при 7 г/л процесс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становится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не эффективным.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Повышается зольность концентрата.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828800"/>
            <a:ext cx="91440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Важно подавать воду равномерно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(без скачков) с постоянным давлением. Аппаратчики следят, чтобы зеркало пульпы было ровное.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Бурление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не допускается!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76200" y="2667000"/>
            <a:ext cx="9144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3. Подача воды через фильтр (исключить попадания щепы, ветоши) 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2362200"/>
            <a:ext cx="91440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Для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улавливания ветоши, щепы  ставят перед трубой подачи воды в  ГС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фильтры, например,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LACOS.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5" y="0"/>
            <a:ext cx="914400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4. Необходимо создание взвешенного слоя из тяжелых фракций, который не даст осесть на дно легким частицам и поддерживать значение плотности постоянной.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3891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288" y="3170238"/>
            <a:ext cx="6543675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225" y="292100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Автоматическое управление процессом производится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при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помощи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1) регулирования расхода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воды 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</a:t>
            </a:r>
          </a:p>
        </p:txBody>
      </p:sp>
      <p:pic>
        <p:nvPicPr>
          <p:cNvPr id="3993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2667000"/>
            <a:ext cx="4335462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43400" y="2208213"/>
            <a:ext cx="4808538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2) сброса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отходов, который происходит автоматически при повышении уровня взвешенного слоя до уровня плотномера.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-4763"/>
            <a:ext cx="9144000" cy="6862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Чем ниже взвешенный слой, тем ниже зольность концентрата. Аппаратчик устанавливает плотность взвешенного слоя и эта плотность поддерживается автоматически.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Как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только плотность достигнет заданной, начинаются открываться клапаны для разгрузки отходов гидросайзера.  Сброс идет 10-15 минут, далее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клапаны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закрываются до следующего сброса.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3338" y="381000"/>
            <a:ext cx="9144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Поступающая на обогащение пульпа вытесняет угольную фракцию в сливной желоб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4198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79470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525" y="1981200"/>
            <a:ext cx="91440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Ряд операций, которые необходимо проводить с целью понижения зольности концентрата гидросайзера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95400"/>
            <a:ext cx="9144000" cy="4400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Имеет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смысл заменить спиральные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сепараторы на обогатительных фабриках Кузбасса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на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гидросайзеры, следуя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опыту ЦОФ «Печорской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», где обогащение на гидросайзере столь  успешно, что спиральные сепараторы решено демонтировать.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4288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1. Организовать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удаление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тонких классов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из концентрата (обесшламливание) при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обезвоживании в несколько этапов, например: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44034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4225"/>
            <a:ext cx="6221413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324600" y="2438400"/>
            <a:ext cx="28194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1) сгущение в гидроциклоне с удалением шламов через сливной патрубок;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513" y="228600"/>
            <a:ext cx="9144001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2) далее концентрат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обесшламливается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на грохоте;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3) затем  шлам удаляется с фугатом центрифуги.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4505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7316788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5875" y="2438400"/>
            <a:ext cx="9144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Обогащение углей 0,2-1 мм в гидросайзере на ЦОФ Печерской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5" y="152400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ЦОФ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Печорская.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Ситовый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состав продуктов гидросайзера</a:t>
            </a:r>
          </a:p>
        </p:txBody>
      </p:sp>
      <p:pic>
        <p:nvPicPr>
          <p:cNvPr id="47106" name="Рисунок 3" descr="C:\Users\User\Pictures\ЦОФ Печорская ситовый состав продуктов гидросайзер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81150"/>
            <a:ext cx="8077200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295400"/>
            <a:ext cx="91440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Понижение зольности концентрата гидросайзера достигается его обезвоживанием и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обесшламливанием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, </a:t>
            </a:r>
            <a:r>
              <a:rPr lang="ru-RU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что невозможно достичь при обезвоживании концентрата спиральных сепараторов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525" y="1981200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ЦОФ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Печорская.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Сравнительная характеристика технологических показателей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отходов гидросайзера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" y="76200"/>
          <a:ext cx="8839200" cy="6848475"/>
        </p:xfrm>
        <a:graphic>
          <a:graphicData uri="http://schemas.openxmlformats.org/drawingml/2006/table">
            <a:tbl>
              <a:tblPr/>
              <a:tblGrid>
                <a:gridCol w="1473200"/>
                <a:gridCol w="1473200"/>
                <a:gridCol w="1473200"/>
                <a:gridCol w="1473200"/>
                <a:gridCol w="1473200"/>
                <a:gridCol w="1473200"/>
              </a:tblGrid>
              <a:tr h="3762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Спиральный сепаратор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Гидросайзер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Классы крупности, мм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Выход классов,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Зольность отходов,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Классы крупности, мм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Выход классов,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Зольность отходов,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2,0-3,0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81,7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2,0-3,0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83,8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1,4-2,0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5,38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82,6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1-2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30,58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83,7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1-1,4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16,42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82,8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0,5 -1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37,33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77,3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0,5 -1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39,95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86,1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0,2 -0,5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31,38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68,2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0,2 -0,5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23,30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87,1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0,1-0,2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7,94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74,3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0,1-0,2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5,26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85,3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0,063-0,1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0,62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77,1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0,063-0,1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78,9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0,05-0,063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73,7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0,045-0,01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0,05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64,0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0-0,05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63,7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0-0,045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0,04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72,1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Итого: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100,00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75,4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Итого: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85,5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38" marR="56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304800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Вывод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4613" y="152400"/>
          <a:ext cx="9067800" cy="6518275"/>
        </p:xfrm>
        <a:graphic>
          <a:graphicData uri="http://schemas.openxmlformats.org/drawingml/2006/table">
            <a:tbl>
              <a:tblPr/>
              <a:tblGrid>
                <a:gridCol w="636587"/>
                <a:gridCol w="4489450"/>
                <a:gridCol w="3941763"/>
              </a:tblGrid>
              <a:tr h="249238"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6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Необходимые условия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11" marR="565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Причина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11" marR="565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8275"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6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Гидросайзеры хорошо работают на углях легкой, средней, возможно трудной обогатимости. Не работают на углях очень трудной обогатимости.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11" marR="565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Большое количество сростков в углях трудной обогатимости не позволяют создать поддерживающий взвешенный слой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11" marR="565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6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Необходима подача чистой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(1-3 г/л твердого) воды с постоянным давлением.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11" marR="565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Повышенное количество шламов (глины) в оборотной воде повышает зольность концентрата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11" marR="565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6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Питание гидросайзера должно быть от 0,2 до 1 мм, не крупнее 3 мм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11" marR="565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Забиваются разгрузочные клапаны и форсунки подачи чистой воды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11" marR="565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7950"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6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Необходимо минимизировать содержание классов менее 150-250 мкм в исходной воде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11" marR="565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Вместе с легкой (угольной) фракцией в концентрат будут переходить все классы менее 150-250 мкм как угольные, так и породные!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511" marR="565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6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Зольность питания гидросайзера не должна быть низкой.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11" marR="565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 накапливается взвешенный слой тяжелых частиц из-за малого количества таковых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11" marR="565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1938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На ЦОФ «Печорская» применяются для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гравитационного обогащения углей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размерами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примерно 0,2-1 мм.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732088"/>
            <a:ext cx="4764088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91440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Принцип действия</a:t>
            </a: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76600"/>
            <a:ext cx="367823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800600"/>
            <a:ext cx="8305800" cy="1754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Загружаемый угольный шлам поступает в сепаратор по касательной с помощью загрузочного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колодца. </a:t>
            </a:r>
          </a:p>
        </p:txBody>
      </p:sp>
      <p:pic>
        <p:nvPicPr>
          <p:cNvPr id="1945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28575"/>
            <a:ext cx="7945437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225" y="4191000"/>
            <a:ext cx="8305800" cy="2308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Одновременно осуществляются восходящие потоки воды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равнораспределенные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по плоскости сечения гидросайзера. </a:t>
            </a:r>
          </a:p>
        </p:txBody>
      </p:sp>
      <p:pic>
        <p:nvPicPr>
          <p:cNvPr id="2048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228600"/>
            <a:ext cx="799782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0800" y="1144588"/>
            <a:ext cx="3733800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Средняя плотность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загружаемого сырья меньше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средней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23813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Общий принцип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разделения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450" y="4238625"/>
            <a:ext cx="9120188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плотности пустой породы, которая преимущественно опускается вниз, образуя взвешенный слой при закрытых клапанах разгрузки.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2150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0" y="1144588"/>
            <a:ext cx="5221288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1113" y="1981200"/>
            <a:ext cx="9144001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Относительно крупные угольные частицы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тонкие шламы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любой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плотности уносятся восходящим потоком воды в концентрат.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11144</TotalTime>
  <Words>791</Words>
  <Application>Microsoft Office PowerPoint</Application>
  <PresentationFormat>Экран (4:3)</PresentationFormat>
  <Paragraphs>169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Calibri</vt:lpstr>
      <vt:lpstr>Arial</vt:lpstr>
      <vt:lpstr>Calibri Light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Admin</cp:lastModifiedBy>
  <cp:revision>184</cp:revision>
  <dcterms:created xsi:type="dcterms:W3CDTF">2009-05-15T15:24:31Z</dcterms:created>
  <dcterms:modified xsi:type="dcterms:W3CDTF">2022-02-04T08:12:04Z</dcterms:modified>
</cp:coreProperties>
</file>