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tags/tag7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5.xml" ContentType="application/vnd.openxmlformats-officedocument.presentationml.tags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Default Extension="jpeg" ContentType="image/jpeg"/>
  <Override PartName="/ppt/tags/tag3.xml" ContentType="application/vnd.openxmlformats-officedocument.presentationml.tags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5" r:id="rId1"/>
    <p:sldMasterId id="2147483766" r:id="rId2"/>
  </p:sldMasterIdLst>
  <p:notesMasterIdLst>
    <p:notesMasterId r:id="rId19"/>
  </p:notesMasterIdLst>
  <p:handoutMasterIdLst>
    <p:handoutMasterId r:id="rId20"/>
  </p:handoutMasterIdLst>
  <p:sldIdLst>
    <p:sldId id="400" r:id="rId3"/>
    <p:sldId id="399" r:id="rId4"/>
    <p:sldId id="368" r:id="rId5"/>
    <p:sldId id="395" r:id="rId6"/>
    <p:sldId id="371" r:id="rId7"/>
    <p:sldId id="388" r:id="rId8"/>
    <p:sldId id="403" r:id="rId9"/>
    <p:sldId id="405" r:id="rId10"/>
    <p:sldId id="406" r:id="rId11"/>
    <p:sldId id="401" r:id="rId12"/>
    <p:sldId id="398" r:id="rId13"/>
    <p:sldId id="381" r:id="rId14"/>
    <p:sldId id="391" r:id="rId15"/>
    <p:sldId id="385" r:id="rId16"/>
    <p:sldId id="379" r:id="rId17"/>
    <p:sldId id="397" r:id="rId18"/>
  </p:sldIdLst>
  <p:sldSz cx="9906000" cy="6858000" type="A4"/>
  <p:notesSz cx="6797675" cy="9926638"/>
  <p:custDataLst>
    <p:tags r:id="rId21"/>
  </p:custDataLst>
  <p:defaultTextStyle>
    <a:defPPr>
      <a:defRPr lang="ru-RU"/>
    </a:defPPr>
    <a:lvl1pPr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477838" indent="-20638"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957263" indent="-42863"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1436688" indent="-65088"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1914525" indent="-85725"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63300"/>
    <a:srgbClr val="66CCFF"/>
    <a:srgbClr val="DDDDDD"/>
    <a:srgbClr val="99FF33"/>
    <a:srgbClr val="99CCFF"/>
    <a:srgbClr val="CC3300"/>
    <a:srgbClr val="FF9933"/>
    <a:srgbClr val="FF9900"/>
  </p:clrMru>
</p:presentationPr>
</file>

<file path=ppt/tableStyles.xml><?xml version="1.0" encoding="utf-8"?>
<a:tblStyleLst xmlns:a="http://schemas.openxmlformats.org/drawingml/2006/main" def="{3C2FFA5D-87B4-456A-9821-1D502468CF0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68" autoAdjust="0"/>
    <p:restoredTop sz="94610" autoAdjust="0"/>
  </p:normalViewPr>
  <p:slideViewPr>
    <p:cSldViewPr snapToObjects="1">
      <p:cViewPr varScale="1">
        <p:scale>
          <a:sx n="98" d="100"/>
          <a:sy n="98" d="100"/>
        </p:scale>
        <p:origin x="-492" y="-90"/>
      </p:cViewPr>
      <p:guideLst>
        <p:guide orient="horz" pos="492"/>
        <p:guide orient="horz" pos="4134"/>
        <p:guide orient="horz" pos="2160"/>
        <p:guide orient="horz" pos="380"/>
        <p:guide orient="horz" pos="2432"/>
        <p:guide orient="horz" pos="2230"/>
        <p:guide orient="horz" pos="4245"/>
        <p:guide orient="horz" pos="3979"/>
        <p:guide pos="217"/>
        <p:guide pos="6023"/>
        <p:guide pos="3064"/>
        <p:guide pos="3176"/>
      </p:guideLst>
    </p:cSldViewPr>
  </p:slideViewPr>
  <p:outlineViewPr>
    <p:cViewPr>
      <p:scale>
        <a:sx n="33" d="100"/>
        <a:sy n="33" d="100"/>
      </p:scale>
      <p:origin x="0" y="129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61" d="100"/>
          <a:sy n="61" d="100"/>
        </p:scale>
        <p:origin x="-3402" y="-96"/>
      </p:cViewPr>
      <p:guideLst>
        <p:guide orient="horz" pos="3127"/>
        <p:guide pos="214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5783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5783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9A9F901-87AC-4AB6-9CAE-849C17133206}" type="datetimeFigureOut">
              <a:rPr lang="ru-RU"/>
              <a:pPr>
                <a:defRPr/>
              </a:pPr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5783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5783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C15A0D-45C4-4BD8-803A-082366BD7B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5783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5783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CF08439-19BE-47FF-835F-963F8CD69964}" type="datetimeFigureOut">
              <a:rPr lang="ru-RU"/>
              <a:pPr>
                <a:defRPr/>
              </a:pPr>
              <a:t>02.02.2022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6125"/>
            <a:ext cx="537527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5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5783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5783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472F7F-B860-4A54-B522-3904D1A5FF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5726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7838" algn="l" defTabSz="95726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7263" algn="l" defTabSz="95726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6688" algn="l" defTabSz="95726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4525" algn="l" defTabSz="95726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4596" algn="l" defTabSz="95783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73515" algn="l" defTabSz="95783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52434" algn="l" defTabSz="95783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31353" algn="l" defTabSz="95783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4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5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6.bin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Обложка_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221057" name="think-cell Slide" r:id="rId4" imgW="360" imgH="360" progId="">
              <p:embed/>
            </p:oleObj>
          </a:graphicData>
        </a:graphic>
      </p:graphicFrame>
      <p:pic>
        <p:nvPicPr>
          <p:cNvPr id="7" name="Рисунок 8"/>
          <p:cNvPicPr>
            <a:picLocks noChangeAspect="1"/>
          </p:cNvPicPr>
          <p:nvPr userDrawn="1"/>
        </p:nvPicPr>
        <p:blipFill>
          <a:blip r:embed="rId5"/>
          <a:srcRect r="22641"/>
          <a:stretch>
            <a:fillRect/>
          </a:stretch>
        </p:blipFill>
        <p:spPr bwMode="auto">
          <a:xfrm>
            <a:off x="6645275" y="0"/>
            <a:ext cx="3260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2"/>
          <p:cNvCxnSpPr/>
          <p:nvPr userDrawn="1"/>
        </p:nvCxnSpPr>
        <p:spPr>
          <a:xfrm>
            <a:off x="6645275" y="0"/>
            <a:ext cx="0" cy="6858000"/>
          </a:xfrm>
          <a:prstGeom prst="line">
            <a:avLst/>
          </a:prstGeom>
          <a:ln w="50800" cmpd="sng">
            <a:solidFill>
              <a:srgbClr val="F68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6"/>
          <a:srcRect l="-5348" t="-22063" r="-5682" b="-21219"/>
          <a:stretch>
            <a:fillRect/>
          </a:stretch>
        </p:blipFill>
        <p:spPr bwMode="auto">
          <a:xfrm>
            <a:off x="223838" y="247650"/>
            <a:ext cx="250507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88" y="3392996"/>
            <a:ext cx="6228000" cy="147002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ru-RU" dirty="0" smtClean="0"/>
              <a:t>Образец заголовка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88" y="4931144"/>
            <a:ext cx="6228000" cy="326553"/>
          </a:xfrm>
          <a:prstGeom prst="rect">
            <a:avLst/>
          </a:prstGeom>
        </p:spPr>
        <p:txBody>
          <a:bodyPr rIns="35997" rtlCol="0">
            <a:noAutofit/>
          </a:bodyPr>
          <a:lstStyle>
            <a:lvl1pPr>
              <a:defRPr lang="en-GB" sz="18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1" name="Текст 2"/>
          <p:cNvSpPr>
            <a:spLocks noGrp="1"/>
          </p:cNvSpPr>
          <p:nvPr>
            <p:ph type="body" idx="10"/>
          </p:nvPr>
        </p:nvSpPr>
        <p:spPr>
          <a:xfrm>
            <a:off x="344488" y="5864319"/>
            <a:ext cx="6228000" cy="295551"/>
          </a:xfrm>
          <a:prstGeom prst="rect">
            <a:avLst/>
          </a:prstGeom>
        </p:spPr>
        <p:txBody>
          <a:bodyPr rIns="35997" anchor="ctr">
            <a:noAutofit/>
          </a:bodyPr>
          <a:lstStyle>
            <a:lvl1pPr marL="0" indent="0">
              <a:spcBef>
                <a:spcPts val="0"/>
              </a:spcBef>
              <a:buNone/>
              <a:defRPr sz="15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idx="14"/>
          </p:nvPr>
        </p:nvSpPr>
        <p:spPr>
          <a:xfrm>
            <a:off x="344488" y="5317667"/>
            <a:ext cx="6228000" cy="506895"/>
          </a:xfrm>
          <a:prstGeom prst="rect">
            <a:avLst/>
          </a:prstGeom>
        </p:spPr>
        <p:txBody>
          <a:bodyPr rIns="35997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11" grpId="0" build="p" autoUpdateAnimBg="0"/>
      <p:bldP spid="12" grpId="0" build="p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график слева ,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3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036825" y="1141413"/>
            <a:ext cx="4524688" cy="51752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344489" y="1141413"/>
            <a:ext cx="4524688" cy="517525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AEB49-880A-4F47-898D-1AC1F351AD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8" grpId="0" build="p" autoUpdateAnimBg="0"/>
      <p:bldP spid="4" grpId="0" build="p" autoUpdateAnimBg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8"/>
          <p:cNvCxnSpPr/>
          <p:nvPr userDrawn="1"/>
        </p:nvCxnSpPr>
        <p:spPr>
          <a:xfrm>
            <a:off x="344488" y="3429000"/>
            <a:ext cx="9217025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9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9" y="1640074"/>
            <a:ext cx="9217024" cy="1692771"/>
          </a:xfrm>
        </p:spPr>
        <p:txBody>
          <a:bodyPr/>
          <a:lstStyle>
            <a:lvl1pPr>
              <a:defRPr sz="5500"/>
            </a:lvl1pPr>
          </a:lstStyle>
          <a:p>
            <a:r>
              <a:rPr lang="ru-RU" dirty="0" smtClean="0"/>
              <a:t>Образец заголовка</a:t>
            </a:r>
            <a:endParaRPr lang="en-GB" dirty="0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9E958-C9A7-4E9C-80E3-D760A73D12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/>
          <a:srcRect l="-5348" t="-22063" r="-5682" b="-21219"/>
          <a:stretch>
            <a:fillRect/>
          </a:stretch>
        </p:blipFill>
        <p:spPr bwMode="auto">
          <a:xfrm>
            <a:off x="223838" y="247650"/>
            <a:ext cx="250507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3"/>
          <p:cNvSpPr>
            <a:spLocks noGrp="1"/>
          </p:cNvSpPr>
          <p:nvPr>
            <p:ph type="title"/>
          </p:nvPr>
        </p:nvSpPr>
        <p:spPr>
          <a:xfrm>
            <a:off x="344488" y="4880578"/>
            <a:ext cx="4524689" cy="1454244"/>
          </a:xfrm>
          <a:prstGeom prst="rect">
            <a:avLst/>
          </a:prstGeom>
        </p:spPr>
        <p:txBody>
          <a:bodyPr/>
          <a:lstStyle>
            <a:lvl1pPr algn="l">
              <a:defRPr sz="18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ДОП_1 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344489" y="1141413"/>
            <a:ext cx="9217024" cy="517525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4A034-000E-4000-A805-575C72F99B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build="p" autoUpdateAnimBg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ДОП_ текст , 2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8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6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036825" y="1141413"/>
            <a:ext cx="4524688" cy="4941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4489" y="1141413"/>
            <a:ext cx="4524688" cy="2448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036825" y="6191046"/>
            <a:ext cx="4524688" cy="12561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4489" y="3744914"/>
            <a:ext cx="4519611" cy="23375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44489" y="6191046"/>
            <a:ext cx="4519611" cy="12561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Footer Placeholder 1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16" name="Slide Number Placehold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077CF-BCE2-4BAF-9DDB-E8A0AE706A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build="p" autoUpdateAnimBg="0"/>
      <p:bldP spid="8" grpId="0" build="p" autoUpdateAnimBg="0"/>
      <p:bldP spid="14" grpId="0" build="p" autoUpdateAnimBg="0"/>
      <p:bldP spid="13" grpId="0" build="p" autoUpdateAnimBg="0"/>
      <p:bldP spid="15" grpId="0" build="p" autoUpdateAnimBg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ДОП_2 фото сверху, 2 текста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20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4489" y="1141411"/>
            <a:ext cx="4524688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4489" y="3860801"/>
            <a:ext cx="4524688" cy="245586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036825" y="3860801"/>
            <a:ext cx="4524688" cy="245586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44489" y="3605914"/>
            <a:ext cx="4524688" cy="12311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036825" y="1141411"/>
            <a:ext cx="4524688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5036825" y="3605914"/>
            <a:ext cx="4524688" cy="12311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Footer Placeholder 1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17" name="Slide Number Placehold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9CCEE-B3FE-4531-A75E-62BBB881B6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build="p" autoUpdateAnimBg="0"/>
      <p:bldP spid="8" grpId="0" build="p" autoUpdateAnimBg="0"/>
      <p:bldP spid="13" grpId="0" build="p" autoUpdateAnimBg="0"/>
      <p:bldP spid="14" grpId="0" build="p" autoUpdateAnimBg="0"/>
      <p:bldP spid="15" grpId="0" build="p" autoUpdateAnimBg="0"/>
      <p:bldP spid="16" grpId="0" build="p" autoUpdateAnimBg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ДОП_ графики, 2 текста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236417" name="think-cell Slide" r:id="rId4" imgW="360" imgH="360" progId="">
              <p:embed/>
            </p:oleObj>
          </a:graphicData>
        </a:graphic>
      </p:graphicFrame>
      <p:cxnSp>
        <p:nvCxnSpPr>
          <p:cNvPr id="15" name="Straight Connector 5"/>
          <p:cNvCxnSpPr/>
          <p:nvPr userDrawn="1"/>
        </p:nvCxnSpPr>
        <p:spPr>
          <a:xfrm>
            <a:off x="325438" y="1449388"/>
            <a:ext cx="45212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25"/>
          <p:cNvCxnSpPr/>
          <p:nvPr userDrawn="1"/>
        </p:nvCxnSpPr>
        <p:spPr>
          <a:xfrm>
            <a:off x="5043488" y="1449388"/>
            <a:ext cx="451961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9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2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5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hart Placeholder 3"/>
          <p:cNvSpPr>
            <a:spLocks noGrp="1"/>
          </p:cNvSpPr>
          <p:nvPr>
            <p:ph type="chart" sz="quarter" idx="18"/>
          </p:nvPr>
        </p:nvSpPr>
        <p:spPr>
          <a:xfrm>
            <a:off x="344488" y="1752032"/>
            <a:ext cx="4521981" cy="198078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19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5041900" y="2376604"/>
            <a:ext cx="1404157" cy="135621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7195" y="3860799"/>
            <a:ext cx="4521981" cy="24558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041900" y="3860799"/>
            <a:ext cx="4521981" cy="24558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24904" y="1148900"/>
            <a:ext cx="4521981" cy="2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None/>
              <a:defRPr sz="1800" b="1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5041900" y="1148900"/>
            <a:ext cx="4521981" cy="2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None/>
              <a:defRPr sz="1800" b="1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24904" y="1463083"/>
            <a:ext cx="4521981" cy="197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None/>
              <a:defRPr sz="900"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041900" y="1463083"/>
            <a:ext cx="4521981" cy="197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None/>
              <a:defRPr sz="900"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8" name="Chart Placeholder 3"/>
          <p:cNvSpPr>
            <a:spLocks noGrp="1"/>
          </p:cNvSpPr>
          <p:nvPr>
            <p:ph type="chart" sz="quarter" idx="24"/>
          </p:nvPr>
        </p:nvSpPr>
        <p:spPr>
          <a:xfrm>
            <a:off x="6599628" y="2376604"/>
            <a:ext cx="1404157" cy="135621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29" name="Chart Placeholder 3"/>
          <p:cNvSpPr>
            <a:spLocks noGrp="1"/>
          </p:cNvSpPr>
          <p:nvPr>
            <p:ph type="chart" sz="quarter" idx="25"/>
          </p:nvPr>
        </p:nvSpPr>
        <p:spPr>
          <a:xfrm>
            <a:off x="8157356" y="2376604"/>
            <a:ext cx="1404157" cy="135621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26" name="Footer Placeholder 10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27" name="Slide Number Placeholder 1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A702E-8C4C-4795-BCB6-7A13E9DEDB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utoUpdateAnimBg="0"/>
      <p:bldP spid="19" grpId="0" build="p" autoUpdateAnimBg="0"/>
      <p:bldP spid="2" grpId="0" autoUpdateAnimBg="0"/>
      <p:bldP spid="8" grpId="0" build="p" autoUpdateAnimBg="0"/>
      <p:bldP spid="13" grpId="0" build="p" autoUpdateAnimBg="0"/>
      <p:bldP spid="17" grpId="0" build="p" autoUpdateAnimBg="0"/>
      <p:bldP spid="21" grpId="0" build="p" autoUpdateAnimBg="0"/>
      <p:bldP spid="24" grpId="0" build="p" autoUpdateAnimBg="0"/>
      <p:bldP spid="25" grpId="0" build="p" autoUpdateAnimBg="0"/>
      <p:bldP spid="28" grpId="0" build="p" autoUpdateAnimBg="0"/>
      <p:bldP spid="29" grpId="0" build="p" autoUpdateAnimBg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ДОП_ 4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237441" name="think-cell Slide" r:id="rId4" imgW="360" imgH="360" progId="">
              <p:embed/>
            </p:oleObj>
          </a:graphicData>
        </a:graphic>
      </p:graphicFrame>
      <p:cxnSp>
        <p:nvCxnSpPr>
          <p:cNvPr id="16" name="Straight Connector 40"/>
          <p:cNvCxnSpPr/>
          <p:nvPr userDrawn="1"/>
        </p:nvCxnSpPr>
        <p:spPr>
          <a:xfrm>
            <a:off x="325438" y="1449388"/>
            <a:ext cx="45212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41"/>
          <p:cNvCxnSpPr/>
          <p:nvPr userDrawn="1"/>
        </p:nvCxnSpPr>
        <p:spPr>
          <a:xfrm>
            <a:off x="5043488" y="1449388"/>
            <a:ext cx="451961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52"/>
          <p:cNvCxnSpPr/>
          <p:nvPr userDrawn="1"/>
        </p:nvCxnSpPr>
        <p:spPr>
          <a:xfrm>
            <a:off x="325438" y="4151313"/>
            <a:ext cx="45212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53"/>
          <p:cNvCxnSpPr/>
          <p:nvPr userDrawn="1"/>
        </p:nvCxnSpPr>
        <p:spPr>
          <a:xfrm>
            <a:off x="5043488" y="4151313"/>
            <a:ext cx="451961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4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5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5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hart Placeholder 3"/>
          <p:cNvSpPr>
            <a:spLocks noGrp="1"/>
          </p:cNvSpPr>
          <p:nvPr>
            <p:ph type="chart" sz="quarter" idx="18"/>
          </p:nvPr>
        </p:nvSpPr>
        <p:spPr>
          <a:xfrm>
            <a:off x="344488" y="1687502"/>
            <a:ext cx="4521981" cy="190606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2" name="Chart Placeholder 3"/>
          <p:cNvSpPr>
            <a:spLocks noGrp="1"/>
          </p:cNvSpPr>
          <p:nvPr>
            <p:ph type="chart" sz="quarter" idx="24"/>
          </p:nvPr>
        </p:nvSpPr>
        <p:spPr>
          <a:xfrm>
            <a:off x="5041900" y="1687502"/>
            <a:ext cx="4521981" cy="190606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endParaRPr lang="en-GB" noProof="0" dirty="0"/>
          </a:p>
        </p:txBody>
      </p:sp>
      <p:sp>
        <p:nvSpPr>
          <p:cNvPr id="23" name="Chart Placeholder 3"/>
          <p:cNvSpPr>
            <a:spLocks noGrp="1"/>
          </p:cNvSpPr>
          <p:nvPr>
            <p:ph type="chart" sz="quarter" idx="25"/>
          </p:nvPr>
        </p:nvSpPr>
        <p:spPr>
          <a:xfrm>
            <a:off x="344488" y="4410593"/>
            <a:ext cx="4521981" cy="190606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endParaRPr lang="en-GB" noProof="0" dirty="0"/>
          </a:p>
        </p:txBody>
      </p:sp>
      <p:sp>
        <p:nvSpPr>
          <p:cNvPr id="35" name="Chart Placeholder 3"/>
          <p:cNvSpPr>
            <a:spLocks noGrp="1"/>
          </p:cNvSpPr>
          <p:nvPr>
            <p:ph type="chart" sz="quarter" idx="30"/>
          </p:nvPr>
        </p:nvSpPr>
        <p:spPr>
          <a:xfrm>
            <a:off x="5041900" y="4410593"/>
            <a:ext cx="4521981" cy="190606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endParaRPr lang="en-GB" noProof="0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24904" y="1148900"/>
            <a:ext cx="4521981" cy="2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None/>
              <a:defRPr sz="1800" b="1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5041900" y="1148900"/>
            <a:ext cx="4521981" cy="2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None/>
              <a:defRPr sz="1800" b="1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24904" y="1463083"/>
            <a:ext cx="4521981" cy="197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None/>
              <a:defRPr sz="900"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041900" y="1463083"/>
            <a:ext cx="4521981" cy="197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None/>
              <a:defRPr sz="900"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324904" y="3849766"/>
            <a:ext cx="4521981" cy="2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None/>
              <a:defRPr sz="1800" b="1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0" name="Text Placeholder 7"/>
          <p:cNvSpPr>
            <a:spLocks noGrp="1"/>
          </p:cNvSpPr>
          <p:nvPr>
            <p:ph type="body" sz="quarter" idx="32"/>
          </p:nvPr>
        </p:nvSpPr>
        <p:spPr>
          <a:xfrm>
            <a:off x="5041900" y="3849766"/>
            <a:ext cx="4521981" cy="2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None/>
              <a:defRPr sz="1800" b="1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33"/>
          </p:nvPr>
        </p:nvSpPr>
        <p:spPr>
          <a:xfrm>
            <a:off x="324904" y="4163949"/>
            <a:ext cx="4521981" cy="197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None/>
              <a:defRPr sz="900"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2" name="Text Placeholder 7"/>
          <p:cNvSpPr>
            <a:spLocks noGrp="1"/>
          </p:cNvSpPr>
          <p:nvPr>
            <p:ph type="body" sz="quarter" idx="34"/>
          </p:nvPr>
        </p:nvSpPr>
        <p:spPr>
          <a:xfrm>
            <a:off x="5041900" y="4163949"/>
            <a:ext cx="4521981" cy="197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None/>
              <a:defRPr sz="900"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6" name="Footer Placeholder 10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27" name="Slide Number Placeholder 11"/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47C8D-DC65-433F-926A-1E51649B37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utoUpdateAnimBg="0"/>
      <p:bldP spid="2" grpId="0" autoUpdateAnimBg="0"/>
      <p:bldP spid="22" grpId="0" build="p" autoUpdateAnimBg="0"/>
      <p:bldP spid="23" grpId="0" build="p" autoUpdateAnimBg="0"/>
      <p:bldP spid="35" grpId="0" build="p" autoUpdateAnimBg="0"/>
      <p:bldP spid="37" grpId="0" build="p" autoUpdateAnimBg="0"/>
      <p:bldP spid="38" grpId="0" build="p" autoUpdateAnimBg="0"/>
      <p:bldP spid="39" grpId="0" build="p" autoUpdateAnimBg="0"/>
      <p:bldP spid="40" grpId="0" build="p" autoUpdateAnimBg="0"/>
      <p:bldP spid="49" grpId="0" build="p" autoUpdateAnimBg="0"/>
      <p:bldP spid="50" grpId="0" build="p" autoUpdateAnimBg="0"/>
      <p:bldP spid="51" grpId="0" build="p" autoUpdateAnimBg="0"/>
      <p:bldP spid="52" grpId="0" build="p" autoUpdateAnimBg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ДОП_ 2 текста вверху, 2 графика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238465" name="think-cell Slide" r:id="rId4" imgW="360" imgH="360" progId="">
              <p:embed/>
            </p:oleObj>
          </a:graphicData>
        </a:graphic>
      </p:graphicFrame>
      <p:cxnSp>
        <p:nvCxnSpPr>
          <p:cNvPr id="12" name="Straight Connector 32"/>
          <p:cNvCxnSpPr/>
          <p:nvPr userDrawn="1"/>
        </p:nvCxnSpPr>
        <p:spPr>
          <a:xfrm>
            <a:off x="325438" y="3838575"/>
            <a:ext cx="45212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3"/>
          <p:cNvCxnSpPr/>
          <p:nvPr userDrawn="1"/>
        </p:nvCxnSpPr>
        <p:spPr>
          <a:xfrm>
            <a:off x="5043488" y="3838575"/>
            <a:ext cx="451961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0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8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5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4489" y="1141413"/>
            <a:ext cx="4524688" cy="22776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036826" y="1141413"/>
            <a:ext cx="4524688" cy="22776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7" name="Chart Placeholder 3"/>
          <p:cNvSpPr>
            <a:spLocks noGrp="1"/>
          </p:cNvSpPr>
          <p:nvPr>
            <p:ph type="chart" sz="quarter" idx="25"/>
          </p:nvPr>
        </p:nvSpPr>
        <p:spPr>
          <a:xfrm>
            <a:off x="344488" y="4160838"/>
            <a:ext cx="4521981" cy="215582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endParaRPr lang="en-GB" noProof="0" dirty="0"/>
          </a:p>
        </p:txBody>
      </p:sp>
      <p:sp>
        <p:nvSpPr>
          <p:cNvPr id="28" name="Chart Placeholder 3"/>
          <p:cNvSpPr>
            <a:spLocks noGrp="1"/>
          </p:cNvSpPr>
          <p:nvPr>
            <p:ph type="chart" sz="quarter" idx="30"/>
          </p:nvPr>
        </p:nvSpPr>
        <p:spPr>
          <a:xfrm>
            <a:off x="5041900" y="4160838"/>
            <a:ext cx="4521981" cy="215582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endParaRPr lang="en-GB" noProof="0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324904" y="3536950"/>
            <a:ext cx="4521981" cy="2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None/>
              <a:defRPr sz="1800" b="1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2"/>
          </p:nvPr>
        </p:nvSpPr>
        <p:spPr>
          <a:xfrm>
            <a:off x="5041900" y="3536950"/>
            <a:ext cx="4521981" cy="2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None/>
              <a:defRPr sz="1800" b="1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33"/>
          </p:nvPr>
        </p:nvSpPr>
        <p:spPr>
          <a:xfrm>
            <a:off x="324904" y="3851133"/>
            <a:ext cx="4521981" cy="197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None/>
              <a:defRPr sz="900"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34"/>
          </p:nvPr>
        </p:nvSpPr>
        <p:spPr>
          <a:xfrm>
            <a:off x="5041900" y="3851133"/>
            <a:ext cx="4521981" cy="197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None/>
              <a:defRPr sz="900"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b="1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18" name="Footer Placeholder 10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086C-51B7-4865-9686-4F0E1A5468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  <p:bldP spid="13" grpId="0" build="p" autoUpdateAnimBg="0"/>
      <p:bldP spid="27" grpId="0" build="p" autoUpdateAnimBg="0"/>
      <p:bldP spid="28" grpId="0" build="p" autoUpdateAnimBg="0"/>
      <p:bldP spid="29" grpId="0" build="p" autoUpdateAnimBg="0"/>
      <p:bldP spid="30" grpId="0" build="p" autoUpdateAnimBg="0"/>
      <p:bldP spid="31" grpId="0" build="p" autoUpdateAnimBg="0"/>
      <p:bldP spid="32" grpId="0" build="p" autoUpdateAnimBg="0"/>
      <p:bldP spid="4" grpId="0" autoUpdateAnimBg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ДОП_2 текста вверху, 2 фото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9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4489" y="3540125"/>
            <a:ext cx="4524688" cy="25518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4489" y="1141413"/>
            <a:ext cx="4524688" cy="22875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036826" y="1141413"/>
            <a:ext cx="4524688" cy="22875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44489" y="6184464"/>
            <a:ext cx="4524688" cy="12561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036826" y="3540125"/>
            <a:ext cx="4524688" cy="25518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5036826" y="6184464"/>
            <a:ext cx="4524688" cy="12561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12" name="Footer Placeholder 1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17" name="Slide Number Placehold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4AEAF-7751-432D-9739-C9C9D1C8F9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  <p:bldP spid="8" grpId="0" build="p" autoUpdateAnimBg="0"/>
      <p:bldP spid="13" grpId="0" build="p" autoUpdateAnimBg="0"/>
      <p:bldP spid="14" grpId="0" build="p" autoUpdateAnimBg="0"/>
      <p:bldP spid="15" grpId="0" build="p" autoUpdateAnimBg="0"/>
      <p:bldP spid="16" grpId="0" build="p" autoUpdateAnimBg="0"/>
      <p:bldP spid="3" grpId="0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Обложка_фот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222081" name="think-cell Slide" r:id="rId4" imgW="360" imgH="360" progId="">
              <p:embed/>
            </p:oleObj>
          </a:graphicData>
        </a:graphic>
      </p:graphicFrame>
      <p:cxnSp>
        <p:nvCxnSpPr>
          <p:cNvPr id="8" name="Прямая соединительная линия 2"/>
          <p:cNvCxnSpPr/>
          <p:nvPr userDrawn="1"/>
        </p:nvCxnSpPr>
        <p:spPr>
          <a:xfrm>
            <a:off x="6645275" y="0"/>
            <a:ext cx="0" cy="6858000"/>
          </a:xfrm>
          <a:prstGeom prst="line">
            <a:avLst/>
          </a:prstGeom>
          <a:ln w="50800" cmpd="sng">
            <a:solidFill>
              <a:srgbClr val="F68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5"/>
          <a:srcRect l="-5348" t="-22063" r="-5682" b="-21219"/>
          <a:stretch>
            <a:fillRect/>
          </a:stretch>
        </p:blipFill>
        <p:spPr bwMode="auto">
          <a:xfrm>
            <a:off x="223838" y="247650"/>
            <a:ext cx="250507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88" y="3400043"/>
            <a:ext cx="6220856" cy="1470025"/>
          </a:xfrm>
        </p:spPr>
        <p:txBody>
          <a:bodyPr rtlCol="0">
            <a:noAutofit/>
          </a:bodyPr>
          <a:lstStyle>
            <a:lvl1pPr>
              <a:defRPr lang="en-GB" sz="4000" dirty="0"/>
            </a:lvl1pPr>
          </a:lstStyle>
          <a:p>
            <a:pPr lvl="0"/>
            <a:r>
              <a:rPr lang="ru-RU" dirty="0" smtClean="0"/>
              <a:t>Образец заголовка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88" y="4931144"/>
            <a:ext cx="6220856" cy="326553"/>
          </a:xfrm>
          <a:prstGeom prst="rect">
            <a:avLst/>
          </a:prstGeom>
        </p:spPr>
        <p:txBody>
          <a:bodyPr rIns="35997" rtlCol="0">
            <a:noAutofit/>
          </a:bodyPr>
          <a:lstStyle>
            <a:lvl1pPr>
              <a:defRPr lang="en-GB" sz="18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1" name="Текст 2"/>
          <p:cNvSpPr>
            <a:spLocks noGrp="1"/>
          </p:cNvSpPr>
          <p:nvPr>
            <p:ph type="body" idx="10"/>
          </p:nvPr>
        </p:nvSpPr>
        <p:spPr>
          <a:xfrm>
            <a:off x="344488" y="5864319"/>
            <a:ext cx="6220856" cy="295551"/>
          </a:xfrm>
          <a:prstGeom prst="rect">
            <a:avLst/>
          </a:prstGeom>
        </p:spPr>
        <p:txBody>
          <a:bodyPr rIns="35997" anchor="ctr">
            <a:noAutofit/>
          </a:bodyPr>
          <a:lstStyle>
            <a:lvl1pPr marL="0" indent="0">
              <a:spcBef>
                <a:spcPts val="0"/>
              </a:spcBef>
              <a:buNone/>
              <a:defRPr sz="15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idx="14"/>
          </p:nvPr>
        </p:nvSpPr>
        <p:spPr>
          <a:xfrm>
            <a:off x="344488" y="5317667"/>
            <a:ext cx="6220856" cy="506895"/>
          </a:xfrm>
          <a:prstGeom prst="rect">
            <a:avLst/>
          </a:prstGeom>
        </p:spPr>
        <p:txBody>
          <a:bodyPr rIns="35997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658604" y="0"/>
            <a:ext cx="3247396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GB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11" grpId="0" build="p" autoUpdateAnimBg="0"/>
      <p:bldP spid="12" grpId="0" build="p" autoUpdateAnimBg="0"/>
      <p:bldP spid="5" grpId="0" build="p" autoUpdateAnimBg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ДОП_текст слева, 2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8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041900" y="1148900"/>
            <a:ext cx="4524688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4489" y="1141413"/>
            <a:ext cx="4524688" cy="51752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041900" y="6191046"/>
            <a:ext cx="4524688" cy="12561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041900" y="3929936"/>
            <a:ext cx="4524688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5041900" y="3409688"/>
            <a:ext cx="4524688" cy="12561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Footer Placeholder 1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C37DC-5506-42DF-B1EA-4403E71233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build="p" autoUpdateAnimBg="0"/>
      <p:bldP spid="8" grpId="0" build="p" autoUpdateAnimBg="0"/>
      <p:bldP spid="14" grpId="0" build="p" autoUpdateAnimBg="0"/>
      <p:bldP spid="16" grpId="0" build="p" autoUpdateAnimBg="0"/>
      <p:bldP spid="17" grpId="0" build="p" autoUpdateAnimBg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ДОП_4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22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0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033504" y="3839187"/>
            <a:ext cx="4528009" cy="23335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033504" y="6191046"/>
            <a:ext cx="4528009" cy="12561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033504" y="1141413"/>
            <a:ext cx="4528009" cy="23529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5033504" y="3533628"/>
            <a:ext cx="4528009" cy="12561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344488" y="3839187"/>
            <a:ext cx="4528009" cy="23335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44488" y="6191046"/>
            <a:ext cx="4528009" cy="12561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344488" y="1141413"/>
            <a:ext cx="4528009" cy="23529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344488" y="3533628"/>
            <a:ext cx="4528009" cy="12561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1" name="Footer Placeholder 1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22" name="Slide Number Placeholder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8311B-6191-4F53-9879-84FD764450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build="p" autoUpdateAnimBg="0"/>
      <p:bldP spid="14" grpId="0" build="p" autoUpdateAnimBg="0"/>
      <p:bldP spid="16" grpId="0" build="p" autoUpdateAnimBg="0"/>
      <p:bldP spid="17" grpId="0" build="p" autoUpdateAnimBg="0"/>
      <p:bldP spid="13" grpId="0" build="p" autoUpdateAnimBg="0"/>
      <p:bldP spid="15" grpId="0" build="p" autoUpdateAnimBg="0"/>
      <p:bldP spid="18" grpId="0" build="p" autoUpdateAnimBg="0"/>
      <p:bldP spid="19" grpId="0" build="p" autoUpdateAnimBg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ДОП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2"/>
          </p:nvPr>
        </p:nvSpPr>
        <p:spPr>
          <a:xfrm>
            <a:off x="344489" y="1141413"/>
            <a:ext cx="9217024" cy="517525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416C0-4C26-4060-9C4C-ABCE110FD8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build="p" autoUpdateAnimBg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ДОП_2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3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2"/>
          </p:nvPr>
        </p:nvSpPr>
        <p:spPr>
          <a:xfrm>
            <a:off x="344489" y="1141413"/>
            <a:ext cx="4524688" cy="517525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5" name="Table Placeholder 3"/>
          <p:cNvSpPr>
            <a:spLocks noGrp="1"/>
          </p:cNvSpPr>
          <p:nvPr>
            <p:ph type="tbl" sz="quarter" idx="13"/>
          </p:nvPr>
        </p:nvSpPr>
        <p:spPr>
          <a:xfrm>
            <a:off x="5036825" y="1141413"/>
            <a:ext cx="4524688" cy="517525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6F929-4F46-42DD-9515-81DB62EBFB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build="p" autoUpdateAnimBg="0"/>
      <p:bldP spid="15" grpId="0" build="p" autoUpdateAnimBg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ДОП_текст слева, таблиц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3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5" name="Table Placeholder 3"/>
          <p:cNvSpPr>
            <a:spLocks noGrp="1"/>
          </p:cNvSpPr>
          <p:nvPr>
            <p:ph type="tbl" sz="quarter" idx="13"/>
          </p:nvPr>
        </p:nvSpPr>
        <p:spPr>
          <a:xfrm>
            <a:off x="5036825" y="1141413"/>
            <a:ext cx="4524688" cy="517525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44489" y="1141413"/>
            <a:ext cx="4524688" cy="5175250"/>
          </a:xfrm>
        </p:spPr>
        <p:txBody>
          <a:bodyPr/>
          <a:lstStyle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16BCB-BA9C-487C-9533-CAC0EA645E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15" grpId="0" build="p" autoUpdateAnimBg="0"/>
      <p:bldP spid="5" grpId="0" build="p" autoUpdateAnimBg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ДОП_2 текста вверху. 2таблицы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8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6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5" name="Table Placeholder 3"/>
          <p:cNvSpPr>
            <a:spLocks noGrp="1"/>
          </p:cNvSpPr>
          <p:nvPr>
            <p:ph type="tbl" sz="quarter" idx="13"/>
          </p:nvPr>
        </p:nvSpPr>
        <p:spPr>
          <a:xfrm>
            <a:off x="344489" y="3536949"/>
            <a:ext cx="4524688" cy="2779714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44489" y="1141413"/>
            <a:ext cx="4524688" cy="2287587"/>
          </a:xfrm>
        </p:spPr>
        <p:txBody>
          <a:bodyPr/>
          <a:lstStyle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13" name="Table Placeholder 3"/>
          <p:cNvSpPr>
            <a:spLocks noGrp="1"/>
          </p:cNvSpPr>
          <p:nvPr>
            <p:ph type="tbl" sz="quarter" idx="15"/>
          </p:nvPr>
        </p:nvSpPr>
        <p:spPr>
          <a:xfrm>
            <a:off x="5036825" y="3536949"/>
            <a:ext cx="4524688" cy="2779714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36825" y="1141413"/>
            <a:ext cx="4524688" cy="2287587"/>
          </a:xfrm>
        </p:spPr>
        <p:txBody>
          <a:bodyPr/>
          <a:lstStyle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34861-25B3-485A-8FCB-B4FDD8C18B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15" grpId="0" build="p" autoUpdateAnimBg="0"/>
      <p:bldP spid="5" grpId="0" build="p" autoUpdateAnimBg="0"/>
      <p:bldP spid="13" grpId="0" build="p" autoUpdateAnimBg="0"/>
      <p:bldP spid="14" grpId="0" build="p" autoUpdateAnimBg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ДОП_2 текста+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7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5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5" name="Table Placeholder 3"/>
          <p:cNvSpPr>
            <a:spLocks noGrp="1"/>
          </p:cNvSpPr>
          <p:nvPr>
            <p:ph type="tbl" sz="quarter" idx="13"/>
          </p:nvPr>
        </p:nvSpPr>
        <p:spPr>
          <a:xfrm>
            <a:off x="344489" y="3536951"/>
            <a:ext cx="4524688" cy="2779712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44489" y="1141412"/>
            <a:ext cx="4524688" cy="2287587"/>
          </a:xfrm>
        </p:spPr>
        <p:txBody>
          <a:bodyPr/>
          <a:lstStyle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36825" y="1141413"/>
            <a:ext cx="4524688" cy="5175250"/>
          </a:xfrm>
        </p:spPr>
        <p:txBody>
          <a:bodyPr/>
          <a:lstStyle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7E744-32E3-45D2-9CA0-271CF1A17B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15" grpId="0" build="p" autoUpdateAnimBg="0"/>
      <p:bldP spid="5" grpId="0" build="p" autoUpdateAnimBg="0"/>
      <p:bldP spid="14" grpId="0" build="p" autoUpdateAnimBg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ДОП_Пустой 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8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9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42411-F87D-41C2-B761-173CBE5652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ДОП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759950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4" y="1604"/>
              <a:ext cx="450" cy="299"/>
              <a:chOff x="719" y="336"/>
              <a:chExt cx="626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19" y="336"/>
                <a:ext cx="385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9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5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6287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73150" y="1676400"/>
            <a:ext cx="84201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2874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073150" y="6248400"/>
            <a:ext cx="206375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0892C5B-FE0E-4048-99D4-99C2FF9734D9}" type="datetimeFigureOut">
              <a:rPr lang="ru-RU"/>
              <a:pPr>
                <a:defRPr/>
              </a:pPr>
              <a:t>02.02.2022</a:t>
            </a:fld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14750" y="6248400"/>
            <a:ext cx="31369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48400"/>
            <a:ext cx="206375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82E8558-A50A-4EB2-B4EE-3059CF04A1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48" grpId="0" autoUpdateAnimBg="0"/>
      <p:bldP spid="628749" grpId="0" build="p" autoUpdateAnimBg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Обложка_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223105" name="think-cell Slide" r:id="rId4" imgW="360" imgH="360" progId="">
              <p:embed/>
            </p:oleObj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5"/>
          <a:srcRect l="1375" r="2"/>
          <a:stretch>
            <a:fillRect/>
          </a:stretch>
        </p:blipFill>
        <p:spPr bwMode="auto">
          <a:xfrm>
            <a:off x="6657975" y="0"/>
            <a:ext cx="32480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2"/>
          <p:cNvCxnSpPr/>
          <p:nvPr userDrawn="1"/>
        </p:nvCxnSpPr>
        <p:spPr>
          <a:xfrm>
            <a:off x="6645275" y="0"/>
            <a:ext cx="0" cy="6858000"/>
          </a:xfrm>
          <a:prstGeom prst="line">
            <a:avLst/>
          </a:prstGeom>
          <a:ln w="50800" cmpd="sng">
            <a:solidFill>
              <a:srgbClr val="F68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6"/>
          <a:srcRect l="-5348" t="-22063" r="-5682" b="-21219"/>
          <a:stretch>
            <a:fillRect/>
          </a:stretch>
        </p:blipFill>
        <p:spPr bwMode="auto">
          <a:xfrm>
            <a:off x="223838" y="247650"/>
            <a:ext cx="250507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88" y="3400043"/>
            <a:ext cx="6228000" cy="1470025"/>
          </a:xfrm>
        </p:spPr>
        <p:txBody>
          <a:bodyPr rtlCol="0">
            <a:noAutofit/>
          </a:bodyPr>
          <a:lstStyle>
            <a:lvl1pPr>
              <a:defRPr lang="en-GB" sz="4000" dirty="0"/>
            </a:lvl1pPr>
          </a:lstStyle>
          <a:p>
            <a:pPr lvl="0"/>
            <a:r>
              <a:rPr lang="ru-RU" dirty="0" smtClean="0"/>
              <a:t>Образец заголовка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88" y="4931144"/>
            <a:ext cx="6228000" cy="326553"/>
          </a:xfrm>
          <a:prstGeom prst="rect">
            <a:avLst/>
          </a:prstGeom>
        </p:spPr>
        <p:txBody>
          <a:bodyPr rIns="35997" rtlCol="0">
            <a:noAutofit/>
          </a:bodyPr>
          <a:lstStyle>
            <a:lvl1pPr>
              <a:defRPr lang="en-GB" sz="18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1" name="Текст 2"/>
          <p:cNvSpPr>
            <a:spLocks noGrp="1"/>
          </p:cNvSpPr>
          <p:nvPr>
            <p:ph type="body" idx="10"/>
          </p:nvPr>
        </p:nvSpPr>
        <p:spPr>
          <a:xfrm>
            <a:off x="344488" y="5864319"/>
            <a:ext cx="6228000" cy="295551"/>
          </a:xfrm>
          <a:prstGeom prst="rect">
            <a:avLst/>
          </a:prstGeom>
        </p:spPr>
        <p:txBody>
          <a:bodyPr rIns="35997" anchor="ctr">
            <a:noAutofit/>
          </a:bodyPr>
          <a:lstStyle>
            <a:lvl1pPr marL="0" indent="0">
              <a:spcBef>
                <a:spcPts val="0"/>
              </a:spcBef>
              <a:buNone/>
              <a:defRPr sz="15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idx="14"/>
          </p:nvPr>
        </p:nvSpPr>
        <p:spPr>
          <a:xfrm>
            <a:off x="344488" y="5317667"/>
            <a:ext cx="6228000" cy="506895"/>
          </a:xfrm>
          <a:prstGeom prst="rect">
            <a:avLst/>
          </a:prstGeom>
        </p:spPr>
        <p:txBody>
          <a:bodyPr rIns="35997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11" grpId="0" build="p" autoUpdateAnimBg="0"/>
      <p:bldP spid="12" grpId="0" build="p" autoUpdateAnimBg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1BCBD-E271-41A3-9539-39D7B704DEFB}" type="datetimeFigureOut">
              <a:rPr lang="ru-RU"/>
              <a:pPr>
                <a:defRPr/>
              </a:pPr>
              <a:t>02.02.2022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A5D1C-3F4A-4A7E-95C7-BE45C27E7D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856BC-8177-4CB0-899F-92F432092192}" type="datetimeFigureOut">
              <a:rPr lang="ru-RU"/>
              <a:pPr>
                <a:defRPr/>
              </a:pPr>
              <a:t>02.02.2022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C861A-BD82-47BA-9DA3-B4FC033CFE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81113" y="2017713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67363" y="2017713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649E7-A6CC-408E-8F1E-A0358E1064DD}" type="datetimeFigureOut">
              <a:rPr lang="ru-RU"/>
              <a:pPr>
                <a:defRPr/>
              </a:pPr>
              <a:t>02.02.2022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66B5D-0C9C-421C-8317-2068E69630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3D61B-B62D-407E-BEA0-4A6C5063D797}" type="datetimeFigureOut">
              <a:rPr lang="ru-RU"/>
              <a:pPr>
                <a:defRPr/>
              </a:pPr>
              <a:t>02.02.2022</a:t>
            </a:fld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40728-C4F4-4A58-BE9A-825C15B5E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7B17B-4816-41F3-9DAA-A5AF3A554668}" type="datetimeFigureOut">
              <a:rPr lang="ru-RU"/>
              <a:pPr>
                <a:defRPr/>
              </a:pPr>
              <a:t>02.02.2022</a:t>
            </a:fld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61E04-D60E-4158-9049-A8B324B35B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2C0B7-FB20-4C37-97B3-D9684ED58B84}" type="datetimeFigureOut">
              <a:rPr lang="ru-RU"/>
              <a:pPr>
                <a:defRPr/>
              </a:pPr>
              <a:t>02.02.2022</a:t>
            </a:fld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98B86-80B3-4390-B958-427E44C7B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A2043-CB18-4EC9-A91C-15BFA36C9CCB}" type="datetimeFigureOut">
              <a:rPr lang="ru-RU"/>
              <a:pPr>
                <a:defRPr/>
              </a:pPr>
              <a:t>02.02.2022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BA479-8117-492B-AF8B-312E029E9D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89512-0EB1-4830-9A59-015CF6410ADA}" type="datetimeFigureOut">
              <a:rPr lang="ru-RU"/>
              <a:pPr>
                <a:defRPr/>
              </a:pPr>
              <a:t>02.02.2022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BC35E-1593-45FA-B5F9-26F65BCA68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04488-6DB5-44AA-8B26-365DE6FCA0A0}" type="datetimeFigureOut">
              <a:rPr lang="ru-RU"/>
              <a:pPr>
                <a:defRPr/>
              </a:pPr>
              <a:t>02.02.2022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C7969-C0D1-4E87-AA5C-27ECA002F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88250" y="214313"/>
            <a:ext cx="2112963" cy="5918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46188" y="214313"/>
            <a:ext cx="6189662" cy="5918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85AC-36E5-41AA-B4E9-C0AE05478423}" type="datetimeFigureOut">
              <a:rPr lang="ru-RU"/>
              <a:pPr>
                <a:defRPr/>
              </a:pPr>
              <a:t>02.02.2022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AAC94-3D9E-4227-9A4C-25CA368492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 текст. ок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2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344489" y="1141413"/>
            <a:ext cx="9217024" cy="5175250"/>
          </a:xfrm>
          <a:prstGeom prst="rect">
            <a:avLst/>
          </a:prstGeom>
        </p:spPr>
        <p:txBody>
          <a:bodyPr/>
          <a:lstStyle>
            <a:lvl2pPr>
              <a:defRPr lang="en-US" sz="15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C3B99-89B2-48F5-92B0-FFF0749F75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utoUpdateAnimBg="0"/>
      <p:bldP spid="3" grpId="0" autoUpdateAnimBg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246188" y="214313"/>
            <a:ext cx="8455025" cy="591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A425F-D577-4AEF-B18F-31E0FE3A0CA8}" type="datetimeFigureOut">
              <a:rPr lang="ru-RU"/>
              <a:pPr>
                <a:defRPr/>
              </a:pPr>
              <a:t>02.02.2022</a:t>
            </a:fld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AA52D-ADAC-46D2-913A-7042DA61C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188" y="214313"/>
            <a:ext cx="8443912" cy="14620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81113" y="2017713"/>
            <a:ext cx="84201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ED02B-E751-4AD3-A01D-88DB8B41DEF5}" type="datetimeFigureOut">
              <a:rPr lang="ru-RU"/>
              <a:pPr>
                <a:defRPr/>
              </a:pPr>
              <a:t>02.02.2022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0ED24-1717-4169-95C9-ACB0B26B1D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1 текст. СНО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2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344489" y="1141413"/>
            <a:ext cx="9217024" cy="4445571"/>
          </a:xfrm>
          <a:prstGeom prst="rect">
            <a:avLst/>
          </a:prstGeom>
        </p:spPr>
        <p:txBody>
          <a:bodyPr/>
          <a:lstStyle>
            <a:lvl1pPr marL="0" indent="0" defTabSz="268288">
              <a:buNone/>
              <a:defRPr/>
            </a:lvl1pPr>
            <a:lvl2pPr>
              <a:defRPr lang="en-US" sz="15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4488" y="5866432"/>
            <a:ext cx="9217025" cy="434991"/>
          </a:xfrm>
        </p:spPr>
        <p:txBody>
          <a:bodyPr anchor="b">
            <a:spAutoFit/>
          </a:bodyPr>
          <a:lstStyle>
            <a:lvl1pPr marL="358775" indent="-358775">
              <a:lnSpc>
                <a:spcPct val="90000"/>
              </a:lnSpc>
              <a:spcAft>
                <a:spcPts val="400"/>
              </a:spcAft>
              <a:buFontTx/>
              <a:buNone/>
              <a:tabLst>
                <a:tab pos="324000" algn="r"/>
                <a:tab pos="396000" algn="l"/>
              </a:tabLst>
              <a:defRPr sz="800">
                <a:latin typeface="+mn-lt"/>
              </a:defRPr>
            </a:lvl1pPr>
            <a:lvl2pPr marL="358775" marR="0" indent="-358775" algn="l" defTabSz="9578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Tx/>
              <a:buNone/>
              <a:tabLst>
                <a:tab pos="324000" algn="r"/>
                <a:tab pos="396000" algn="l"/>
              </a:tabLst>
              <a:defRPr sz="800">
                <a:latin typeface="+mn-lt"/>
              </a:defRPr>
            </a:lvl2pPr>
            <a:lvl3pPr marL="358775" indent="-358775">
              <a:lnSpc>
                <a:spcPct val="90000"/>
              </a:lnSpc>
              <a:spcAft>
                <a:spcPts val="400"/>
              </a:spcAft>
              <a:buFontTx/>
              <a:buNone/>
              <a:tabLst>
                <a:tab pos="324000" algn="r"/>
                <a:tab pos="396000" algn="l"/>
              </a:tabLst>
              <a:defRPr sz="800">
                <a:latin typeface="+mn-lt"/>
              </a:defRPr>
            </a:lvl3pPr>
            <a:lvl4pPr marL="360000" indent="0">
              <a:lnSpc>
                <a:spcPct val="90000"/>
              </a:lnSpc>
              <a:spcAft>
                <a:spcPts val="400"/>
              </a:spcAft>
              <a:buFontTx/>
              <a:buNone/>
              <a:tabLst>
                <a:tab pos="324000" algn="r"/>
                <a:tab pos="396000" algn="l"/>
              </a:tabLst>
              <a:defRPr sz="800">
                <a:latin typeface="+mn-lt"/>
              </a:defRPr>
            </a:lvl4pPr>
            <a:lvl5pPr marL="360000" indent="0">
              <a:lnSpc>
                <a:spcPct val="90000"/>
              </a:lnSpc>
              <a:spcAft>
                <a:spcPts val="400"/>
              </a:spcAft>
              <a:buFontTx/>
              <a:buNone/>
              <a:tabLst>
                <a:tab pos="324000" algn="r"/>
                <a:tab pos="396000" algn="l"/>
              </a:tabLst>
              <a:defRPr sz="800">
                <a:latin typeface="+mn-lt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68B95-0BAB-4453-B8B1-1439D2AFC9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utoUpdateAnimBg="0"/>
      <p:bldP spid="3" grpId="0" autoUpdateAnimBg="0"/>
      <p:bldP spid="4" grpId="0" build="p" autoUpdateAnimBg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 текст. ок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 userDrawn="1"/>
        </p:nvCxnSpPr>
        <p:spPr>
          <a:xfrm>
            <a:off x="344488" y="1000125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8" y="585362"/>
            <a:ext cx="9217026" cy="41549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344489" y="1141413"/>
            <a:ext cx="4524688" cy="5175250"/>
          </a:xfrm>
          <a:prstGeom prst="rect">
            <a:avLst/>
          </a:prstGeom>
        </p:spPr>
        <p:txBody>
          <a:bodyPr/>
          <a:lstStyle>
            <a:lvl2pPr>
              <a:defRPr lang="en-US" sz="15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036825" y="1141413"/>
            <a:ext cx="4524688" cy="5175250"/>
          </a:xfrm>
          <a:prstGeom prst="rect">
            <a:avLst/>
          </a:prstGeom>
        </p:spPr>
        <p:txBody>
          <a:bodyPr/>
          <a:lstStyle>
            <a:lvl2pPr>
              <a:defRPr lang="en-US" sz="15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81FB2-C52F-4635-A5A0-F2BA5EBFCD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14" grpId="0" build="p" autoUpdateAnimBg="0"/>
      <p:bldP spid="13" grpId="0" build="p" autoUpdateAnimBg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фото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6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4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4489" y="1141413"/>
            <a:ext cx="9217024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4488" y="3860799"/>
            <a:ext cx="9217025" cy="24558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44489" y="3609020"/>
            <a:ext cx="4524688" cy="12311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B4890-FA5A-4274-99A2-ACEAD52E5A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build="p" autoUpdateAnimBg="0"/>
      <p:bldP spid="8" grpId="0" build="p" autoUpdateAnimBg="0"/>
      <p:bldP spid="14" grpId="0" build="p" autoUpdateAnimBg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фото, 2 текст. ок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5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4488" y="1141413"/>
            <a:ext cx="9217025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4489" y="3860801"/>
            <a:ext cx="4524688" cy="245586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036825" y="3860801"/>
            <a:ext cx="4524688" cy="245586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44489" y="3620214"/>
            <a:ext cx="4519612" cy="12311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E17CB-9445-4024-B1C3-2033C5C00C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build="p" autoUpdateAnimBg="0"/>
      <p:bldP spid="8" grpId="0" build="p" autoUpdateAnimBg="0"/>
      <p:bldP spid="13" grpId="0" build="p" autoUpdateAnimBg="0"/>
      <p:bldP spid="14" grpId="0" build="p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текст слева,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6"/>
          <p:cNvCxnSpPr/>
          <p:nvPr userDrawn="1"/>
        </p:nvCxnSpPr>
        <p:spPr>
          <a:xfrm>
            <a:off x="344488" y="1001713"/>
            <a:ext cx="92170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4"/>
          <p:cNvCxnSpPr/>
          <p:nvPr userDrawn="1"/>
        </p:nvCxnSpPr>
        <p:spPr>
          <a:xfrm>
            <a:off x="344488" y="6489700"/>
            <a:ext cx="92170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 l="-7050" t="-45038" r="-6541" b="-50856"/>
          <a:stretch>
            <a:fillRect/>
          </a:stretch>
        </p:blipFill>
        <p:spPr bwMode="auto">
          <a:xfrm>
            <a:off x="8523288" y="6489700"/>
            <a:ext cx="11017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036825" y="1147763"/>
            <a:ext cx="4524688" cy="4935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4489" y="1141413"/>
            <a:ext cx="4524688" cy="51752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defRPr sz="1200"/>
            </a:lvl4pPr>
            <a:lvl5pPr marL="1233300" marR="0" indent="-244911" algn="l" defTabSz="957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1"/>
              </a:spcAft>
              <a:buClrTx/>
              <a:buSzTx/>
              <a:buFont typeface="Arial" pitchFamily="34" charset="0"/>
              <a:buChar char="»"/>
              <a:tabLst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036825" y="6191046"/>
            <a:ext cx="4524688" cy="12561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DC2CE-580C-4A4E-AD9E-FC6FF745F7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build="p" autoUpdateAnimBg="0"/>
      <p:bldP spid="8" grpId="0" build="p" autoUpdateAnimBg="0"/>
      <p:bldP spid="14" grpId="0" build="p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488" y="668338"/>
            <a:ext cx="921702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8" y="6557963"/>
            <a:ext cx="3708400" cy="16986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defTabSz="957838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Утилизация неликвидов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5175" y="6557963"/>
            <a:ext cx="755650" cy="16986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57838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2CFC42B-A549-4310-9E01-549FD15000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44488" y="1141413"/>
            <a:ext cx="9217025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  <p:sldLayoutId id="2147483834" r:id="rId27"/>
    <p:sldLayoutId id="2147483835" r:id="rId28"/>
  </p:sldLayoutIdLst>
  <p:transition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9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572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572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2pPr>
      <a:lvl3pPr algn="l" defTabSz="9572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3pPr>
      <a:lvl4pPr algn="l" defTabSz="9572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4pPr>
      <a:lvl5pPr algn="l" defTabSz="9572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5pPr>
      <a:lvl6pPr marL="457200" algn="l" defTabSz="957263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6pPr>
      <a:lvl7pPr marL="914400" algn="l" defTabSz="957263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7pPr>
      <a:lvl8pPr marL="1371600" algn="l" defTabSz="957263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8pPr>
      <a:lvl9pPr marL="1828800" algn="l" defTabSz="957263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9pPr>
    </p:titleStyle>
    <p:bodyStyle>
      <a:lvl1pPr marL="341313" indent="-341313" algn="l" defTabSz="912813" rtl="0" eaLnBrk="0" fontAlgn="base" hangingPunct="0">
        <a:spcBef>
          <a:spcPct val="0"/>
        </a:spcBef>
        <a:spcAft>
          <a:spcPts val="550"/>
        </a:spcAft>
        <a:buClr>
          <a:srgbClr val="F68B1F"/>
        </a:buClr>
        <a:buFont typeface="Wingdings" pitchFamily="2" charset="2"/>
        <a:buChar char="o"/>
        <a:defRPr lang="en-US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69913" indent="-244475" algn="l" defTabSz="957263" rtl="0" eaLnBrk="0" fontAlgn="base" hangingPunct="0">
        <a:spcBef>
          <a:spcPct val="0"/>
        </a:spcBef>
        <a:spcAft>
          <a:spcPts val="550"/>
        </a:spcAft>
        <a:buClr>
          <a:schemeClr val="accent1"/>
        </a:buClr>
        <a:buSzPct val="100000"/>
        <a:buFont typeface="Wingdings 2" pitchFamily="18" charset="2"/>
        <a:buChar char=""/>
        <a:defRPr lang="en-US" sz="15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27088" indent="-255588" algn="l" defTabSz="957263" rtl="0" eaLnBrk="0" fontAlgn="base" hangingPunct="0">
        <a:spcBef>
          <a:spcPct val="0"/>
        </a:spcBef>
        <a:spcAft>
          <a:spcPts val="550"/>
        </a:spcAft>
        <a:buClr>
          <a:schemeClr val="accent1"/>
        </a:buClr>
        <a:buSzPct val="120000"/>
        <a:buFont typeface="Arial Black" pitchFamily="34" charset="0"/>
        <a:buChar char="–"/>
        <a:defRPr lang="en-US" sz="12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7425" indent="-244475" algn="l" defTabSz="957263" rtl="0" eaLnBrk="0" fontAlgn="base" hangingPunct="0">
        <a:spcBef>
          <a:spcPct val="0"/>
        </a:spcBef>
        <a:spcAft>
          <a:spcPts val="550"/>
        </a:spcAft>
        <a:buFont typeface="Arial" charset="0"/>
        <a:buChar char="–"/>
        <a:defRPr sz="11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1231900" indent="-244475" algn="l" defTabSz="957263" rtl="0" eaLnBrk="0" fontAlgn="base" hangingPunct="0">
        <a:spcBef>
          <a:spcPct val="0"/>
        </a:spcBef>
        <a:spcAft>
          <a:spcPts val="550"/>
        </a:spcAft>
        <a:buFont typeface="Arial" charset="0"/>
        <a:buChar char="»"/>
        <a:defRPr sz="11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634055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975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894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813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19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38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57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77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96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515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434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353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ChangeArrowheads="1"/>
          </p:cNvSpPr>
          <p:nvPr/>
        </p:nvSpPr>
        <p:spPr bwMode="ltGray">
          <a:xfrm>
            <a:off x="452438" y="1098550"/>
            <a:ext cx="474662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 sz="2400">
              <a:latin typeface="Tahoma" pitchFamily="34" charset="0"/>
            </a:endParaRPr>
          </a:p>
        </p:txBody>
      </p:sp>
      <p:sp>
        <p:nvSpPr>
          <p:cNvPr id="627715" name="Rectangle 3"/>
          <p:cNvSpPr>
            <a:spLocks noChangeArrowheads="1"/>
          </p:cNvSpPr>
          <p:nvPr/>
        </p:nvSpPr>
        <p:spPr bwMode="ltGray">
          <a:xfrm>
            <a:off x="866775" y="1098550"/>
            <a:ext cx="355600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 sz="2400">
              <a:latin typeface="Tahoma" pitchFamily="34" charset="0"/>
            </a:endParaRPr>
          </a:p>
        </p:txBody>
      </p:sp>
      <p:sp>
        <p:nvSpPr>
          <p:cNvPr id="627716" name="Rectangle 4"/>
          <p:cNvSpPr>
            <a:spLocks noChangeArrowheads="1"/>
          </p:cNvSpPr>
          <p:nvPr/>
        </p:nvSpPr>
        <p:spPr bwMode="ltGray">
          <a:xfrm>
            <a:off x="585788" y="1520825"/>
            <a:ext cx="458787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 sz="2400">
              <a:latin typeface="Tahoma" pitchFamily="34" charset="0"/>
            </a:endParaRPr>
          </a:p>
        </p:txBody>
      </p:sp>
      <p:sp>
        <p:nvSpPr>
          <p:cNvPr id="627717" name="Rectangle 5"/>
          <p:cNvSpPr>
            <a:spLocks noChangeArrowheads="1"/>
          </p:cNvSpPr>
          <p:nvPr/>
        </p:nvSpPr>
        <p:spPr bwMode="ltGray">
          <a:xfrm>
            <a:off x="987425" y="1520825"/>
            <a:ext cx="398463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 sz="2400">
              <a:latin typeface="Tahoma" pitchFamily="34" charset="0"/>
            </a:endParaRPr>
          </a:p>
        </p:txBody>
      </p:sp>
      <p:sp>
        <p:nvSpPr>
          <p:cNvPr id="627718" name="Rectangle 6"/>
          <p:cNvSpPr>
            <a:spLocks noChangeArrowheads="1"/>
          </p:cNvSpPr>
          <p:nvPr/>
        </p:nvSpPr>
        <p:spPr bwMode="ltGray">
          <a:xfrm>
            <a:off x="138113" y="1447800"/>
            <a:ext cx="606425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 sz="2400">
              <a:latin typeface="Tahoma" pitchFamily="34" charset="0"/>
            </a:endParaRPr>
          </a:p>
        </p:txBody>
      </p:sp>
      <p:sp>
        <p:nvSpPr>
          <p:cNvPr id="627719" name="Rectangle 7"/>
          <p:cNvSpPr>
            <a:spLocks noChangeArrowheads="1"/>
          </p:cNvSpPr>
          <p:nvPr/>
        </p:nvSpPr>
        <p:spPr bwMode="gray">
          <a:xfrm>
            <a:off x="825500" y="990600"/>
            <a:ext cx="34925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 sz="2400">
              <a:latin typeface="Tahoma" pitchFamily="34" charset="0"/>
            </a:endParaRPr>
          </a:p>
        </p:txBody>
      </p:sp>
      <p:sp>
        <p:nvSpPr>
          <p:cNvPr id="627720" name="Rectangle 8"/>
          <p:cNvSpPr>
            <a:spLocks noChangeArrowheads="1"/>
          </p:cNvSpPr>
          <p:nvPr/>
        </p:nvSpPr>
        <p:spPr bwMode="gray">
          <a:xfrm>
            <a:off x="479425" y="1781175"/>
            <a:ext cx="89122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 sz="2400">
              <a:latin typeface="Tahoma" pitchFamily="34" charset="0"/>
            </a:endParaRPr>
          </a:p>
        </p:txBody>
      </p:sp>
      <p:sp>
        <p:nvSpPr>
          <p:cNvPr id="769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46188" y="214313"/>
            <a:ext cx="8443912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69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1113" y="2017713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2772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8888" y="6243638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0C87218A-7830-4AD7-AF4A-802851DBBAA9}" type="datetimeFigureOut">
              <a:rPr lang="ru-RU"/>
              <a:pPr>
                <a:defRPr/>
              </a:pPr>
              <a:t>02.02.2022</a:t>
            </a:fld>
            <a:endParaRPr lang="ru-RU"/>
          </a:p>
        </p:txBody>
      </p:sp>
      <p:sp>
        <p:nvSpPr>
          <p:cNvPr id="62772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243638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77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9525" y="6243638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1C3408E-F128-4DA3-8CE8-6044C9C66F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07" r:id="rId2"/>
    <p:sldLayoutId id="2147483806" r:id="rId3"/>
    <p:sldLayoutId id="2147483805" r:id="rId4"/>
    <p:sldLayoutId id="2147483804" r:id="rId5"/>
    <p:sldLayoutId id="2147483803" r:id="rId6"/>
    <p:sldLayoutId id="2147483802" r:id="rId7"/>
    <p:sldLayoutId id="2147483801" r:id="rId8"/>
    <p:sldLayoutId id="2147483800" r:id="rId9"/>
    <p:sldLayoutId id="2147483799" r:id="rId10"/>
    <p:sldLayoutId id="2147483798" r:id="rId11"/>
    <p:sldLayoutId id="2147483797" r:id="rId12"/>
    <p:sldLayoutId id="2147483796" r:id="rId13"/>
  </p:sldLayoutIdLst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9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9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69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9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9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69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9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9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9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9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69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69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9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69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69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9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69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69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033" grpId="0"/>
      <p:bldP spid="769034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90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90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690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690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90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90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690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690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90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90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690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690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90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90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690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690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90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90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690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690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689" name="object 3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sp>
        <p:nvSpPr>
          <p:cNvPr id="825350" name="Rectangle 6"/>
          <p:cNvSpPr>
            <a:spLocks noChangeArrowheads="1"/>
          </p:cNvSpPr>
          <p:nvPr/>
        </p:nvSpPr>
        <p:spPr bwMode="auto">
          <a:xfrm>
            <a:off x="173038" y="2097088"/>
            <a:ext cx="96281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Технологический комплекс приготовления и сжигания водоугольного топлива как инновационный способ использования  отходов углеобогащения</a:t>
            </a:r>
            <a:r>
              <a:rPr lang="ru-RU"/>
              <a:t> </a:t>
            </a:r>
          </a:p>
        </p:txBody>
      </p:sp>
      <p:sp>
        <p:nvSpPr>
          <p:cNvPr id="2162691" name="Rectangle 10"/>
          <p:cNvSpPr>
            <a:spLocks noChangeArrowheads="1"/>
          </p:cNvSpPr>
          <p:nvPr/>
        </p:nvSpPr>
        <p:spPr bwMode="auto">
          <a:xfrm>
            <a:off x="4700588" y="6165850"/>
            <a:ext cx="9715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1">
                <a:latin typeface="Times New Roman" pitchFamily="18" charset="0"/>
              </a:rPr>
              <a:t>2022 г.</a:t>
            </a: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784350" y="188913"/>
            <a:ext cx="713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«КУЗБАССКИЙ ГОСУДАРСТВЕННЫЙ ТЕХНИЧЕСКИЙ УНИВЕРСИТЕТ имени Т.Ф.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ГОРБАЧЕВА» (КузГТУ)</a:t>
            </a:r>
          </a:p>
        </p:txBody>
      </p:sp>
      <p:sp>
        <p:nvSpPr>
          <p:cNvPr id="824333" name="Rectangle 13"/>
          <p:cNvSpPr>
            <a:spLocks noChangeArrowheads="1"/>
          </p:cNvSpPr>
          <p:nvPr/>
        </p:nvSpPr>
        <p:spPr bwMode="auto">
          <a:xfrm>
            <a:off x="5597525" y="4992688"/>
            <a:ext cx="39639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Мурко В.И., 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руководитель НИЦ по ГД и ГОУ</a:t>
            </a: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д.т.н., профессор</a:t>
            </a:r>
          </a:p>
        </p:txBody>
      </p:sp>
      <p:pic>
        <p:nvPicPr>
          <p:cNvPr id="2162694" name="Объект 1"/>
          <p:cNvPicPr>
            <a:picLocks noChangeArrowheads="1"/>
          </p:cNvPicPr>
          <p:nvPr/>
        </p:nvPicPr>
        <p:blipFill>
          <a:blip r:embed="rId3"/>
          <a:srcRect t="-575" r="-279" b="-3421"/>
          <a:stretch>
            <a:fillRect/>
          </a:stretch>
        </p:blipFill>
        <p:spPr bwMode="auto">
          <a:xfrm>
            <a:off x="0" y="0"/>
            <a:ext cx="17843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4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3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905" name="object 3"/>
          <p:cNvSpPr>
            <a:spLocks noChangeArrowheads="1"/>
          </p:cNvSpPr>
          <p:nvPr/>
        </p:nvSpPr>
        <p:spPr bwMode="auto">
          <a:xfrm>
            <a:off x="28575" y="4763"/>
            <a:ext cx="98980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sp>
        <p:nvSpPr>
          <p:cNvPr id="2171906" name="Rectangle 64"/>
          <p:cNvSpPr>
            <a:spLocks noChangeArrowheads="1"/>
          </p:cNvSpPr>
          <p:nvPr/>
        </p:nvSpPr>
        <p:spPr bwMode="auto">
          <a:xfrm>
            <a:off x="542925" y="-34925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  <a:endParaRPr lang="ru-RU"/>
          </a:p>
        </p:txBody>
      </p:sp>
      <p:graphicFrame>
        <p:nvGraphicFramePr>
          <p:cNvPr id="1894561" name="Group 1185"/>
          <p:cNvGraphicFramePr>
            <a:graphicFrameLocks noGrp="1"/>
          </p:cNvGraphicFramePr>
          <p:nvPr>
            <p:ph/>
          </p:nvPr>
        </p:nvGraphicFramePr>
        <p:xfrm>
          <a:off x="252413" y="1439863"/>
          <a:ext cx="9469437" cy="4594225"/>
        </p:xfrm>
        <a:graphic>
          <a:graphicData uri="http://schemas.openxmlformats.org/drawingml/2006/table">
            <a:tbl>
              <a:tblPr/>
              <a:tblGrid>
                <a:gridCol w="441325"/>
                <a:gridCol w="1355725"/>
                <a:gridCol w="1203325"/>
                <a:gridCol w="187325"/>
                <a:gridCol w="692150"/>
                <a:gridCol w="187325"/>
                <a:gridCol w="187325"/>
                <a:gridCol w="757237"/>
                <a:gridCol w="187325"/>
                <a:gridCol w="1176338"/>
                <a:gridCol w="1100137"/>
                <a:gridCol w="936625"/>
                <a:gridCol w="1057275"/>
              </a:tblGrid>
              <a:tr h="723900"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Производи-тельность ус-тановки по </a:t>
                      </a:r>
                    </a:p>
                    <a:p>
                      <a:pPr marL="0" marR="0" lvl="0" indent="0" algn="ctr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суспензии, </a:t>
                      </a:r>
                    </a:p>
                    <a:p>
                      <a:pPr marL="0" marR="0" lvl="0" indent="0" algn="ctr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т/ч 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Зольность, А</a:t>
                      </a:r>
                      <a:r>
                        <a:rPr kumimoji="0" lang="en-US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Количест-во добавки  от твердой фазы,  % 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Выход класса более</a:t>
                      </a:r>
                    </a:p>
                    <a:p>
                      <a:pPr marL="0" marR="0" lvl="0" indent="0" algn="ctr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0,25мм,  </a:t>
                      </a:r>
                    </a:p>
                    <a:p>
                      <a:pPr marL="0" marR="0" lvl="0" indent="0" algn="ctr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%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Массовая доля твердой фазы, С</a:t>
                      </a:r>
                      <a:r>
                        <a:rPr kumimoji="0" 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 %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Эффектив-ная вязкость при скорости сдвига </a:t>
                      </a:r>
                    </a:p>
                    <a:p>
                      <a:pPr marL="0" marR="0" lvl="0" indent="0" algn="ctr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81 с</a:t>
                      </a:r>
                      <a:r>
                        <a:rPr kumimoji="0" lang="ru-RU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,мПа·с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Стабиль-ность, </a:t>
                      </a:r>
                    </a:p>
                    <a:p>
                      <a:pPr marL="0" marR="0" lvl="0" indent="0" algn="ctr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сутки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Низшая теплота сгорания,</a:t>
                      </a:r>
                    </a:p>
                    <a:p>
                      <a:pPr marL="0" marR="0" lvl="0" indent="0" algn="l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МДж/кг (ккал/кг)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 gridSpan="13"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фильтр-кек ОФ  ш. «им. С.М.Кирова»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0,217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0,30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58,5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148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11,49</a:t>
                      </a:r>
                    </a:p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(2745)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 gridSpan="13"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фильтр-кек  ОФ ш.  «Комсомолец»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0,155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57,5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178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12,53</a:t>
                      </a:r>
                    </a:p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(2990)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 gridSpan="13"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60% фильтр-кек  ОФ ш. «Комсомолец» + 40% фильтр-кек  ОФ ш. «имени С.М.Кирова»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0,155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35,3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57,2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10,74</a:t>
                      </a:r>
                    </a:p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(2566)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7463" y="4763"/>
            <a:ext cx="9909175" cy="11969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endParaRPr lang="ru-RU" sz="2000" b="1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4" name="TextBox 23"/>
          <p:cNvSpPr txBox="1">
            <a:spLocks noChangeArrowheads="1"/>
          </p:cNvSpPr>
          <p:nvPr/>
        </p:nvSpPr>
        <p:spPr bwMode="auto">
          <a:xfrm>
            <a:off x="252413" y="144463"/>
            <a:ext cx="9469437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83969" bIns="0"/>
          <a:lstStyle/>
          <a:p>
            <a:pPr marL="160338" indent="-160338" algn="ctr">
              <a:lnSpc>
                <a:spcPct val="70000"/>
              </a:lnSpc>
              <a:spcAft>
                <a:spcPts val="300"/>
              </a:spcAft>
              <a:buFont typeface="Arial" charset="0"/>
              <a:buNone/>
              <a:defRPr/>
            </a:pPr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Характеристики опытных партий ВУТ, приготовленных из фильтр-кека ОФ АО «СУЭК»  на экспериментальном стенде </a:t>
            </a:r>
            <a:endParaRPr lang="en-US" sz="28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advTm="12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929" name="object 3"/>
          <p:cNvSpPr>
            <a:spLocks noChangeArrowheads="1"/>
          </p:cNvSpPr>
          <p:nvPr/>
        </p:nvSpPr>
        <p:spPr bwMode="auto">
          <a:xfrm>
            <a:off x="0" y="0"/>
            <a:ext cx="98980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-3175" y="-36513"/>
            <a:ext cx="9909175" cy="134143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endParaRPr lang="ru-RU" sz="2000" b="1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518145" name="Rectangle 8"/>
          <p:cNvSpPr>
            <a:spLocks noChangeArrowheads="1"/>
          </p:cNvSpPr>
          <p:nvPr/>
        </p:nvSpPr>
        <p:spPr bwMode="ltGray">
          <a:xfrm>
            <a:off x="1892300" y="3427413"/>
            <a:ext cx="1692275" cy="976312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50000">
                <a:srgbClr val="FFCC00"/>
              </a:gs>
              <a:gs pos="100000">
                <a:srgbClr val="996633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6633"/>
            </a:extrusionClr>
          </a:sp3d>
        </p:spPr>
        <p:txBody>
          <a:bodyPr wrap="none" lIns="0" tIns="0" rIns="0" bIns="0" anchor="ctr">
            <a:flatTx/>
          </a:bodyPr>
          <a:lstStyle/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Комплекс </a:t>
            </a:r>
          </a:p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 приготовлению ВУТ</a:t>
            </a:r>
          </a:p>
          <a:p>
            <a:pPr algn="ctr">
              <a:defRPr/>
            </a:pPr>
            <a:endParaRPr lang="ru-RU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ru-RU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ltGray">
          <a:xfrm>
            <a:off x="285750" y="2751138"/>
            <a:ext cx="1039813" cy="815975"/>
          </a:xfrm>
          <a:prstGeom prst="rect">
            <a:avLst/>
          </a:prstGeom>
          <a:gradFill rotWithShape="1">
            <a:gsLst>
              <a:gs pos="0">
                <a:srgbClr val="777777"/>
              </a:gs>
              <a:gs pos="50000">
                <a:srgbClr val="EAEAEA"/>
              </a:gs>
              <a:gs pos="100000">
                <a:srgbClr val="777777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ОФ </a:t>
            </a:r>
          </a:p>
          <a:p>
            <a:pPr algn="ctr">
              <a:defRPr/>
            </a:pPr>
            <a:r>
              <a:rPr lang="ru-RU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«им. </a:t>
            </a:r>
          </a:p>
          <a:p>
            <a:pPr algn="ctr">
              <a:defRPr/>
            </a:pPr>
            <a:r>
              <a:rPr lang="ru-RU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С.М. Кирова» </a:t>
            </a:r>
          </a:p>
          <a:p>
            <a:pPr algn="ctr">
              <a:defRPr/>
            </a:pPr>
            <a:endParaRPr lang="en-US" sz="12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ltGray">
          <a:xfrm>
            <a:off x="285750" y="4108450"/>
            <a:ext cx="1109663" cy="822325"/>
          </a:xfrm>
          <a:prstGeom prst="rect">
            <a:avLst/>
          </a:prstGeom>
          <a:gradFill rotWithShape="1">
            <a:gsLst>
              <a:gs pos="0">
                <a:srgbClr val="777777"/>
              </a:gs>
              <a:gs pos="50000">
                <a:srgbClr val="DDDDDD"/>
              </a:gs>
              <a:gs pos="100000">
                <a:srgbClr val="777777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ОФ </a:t>
            </a:r>
          </a:p>
          <a:p>
            <a:pPr algn="ctr">
              <a:defRPr/>
            </a:pPr>
            <a:r>
              <a:rPr lang="ru-RU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«Комсомолец»</a:t>
            </a:r>
          </a:p>
        </p:txBody>
      </p:sp>
      <p:cxnSp>
        <p:nvCxnSpPr>
          <p:cNvPr id="2172934" name="Straight Connector 15"/>
          <p:cNvCxnSpPr>
            <a:cxnSpLocks noChangeShapeType="1"/>
          </p:cNvCxnSpPr>
          <p:nvPr/>
        </p:nvCxnSpPr>
        <p:spPr bwMode="auto">
          <a:xfrm>
            <a:off x="1325563" y="3260725"/>
            <a:ext cx="566737" cy="528638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2172935" name="Straight Connector 15"/>
          <p:cNvCxnSpPr>
            <a:cxnSpLocks noChangeShapeType="1"/>
          </p:cNvCxnSpPr>
          <p:nvPr/>
        </p:nvCxnSpPr>
        <p:spPr bwMode="auto">
          <a:xfrm flipV="1">
            <a:off x="1395413" y="3789363"/>
            <a:ext cx="496887" cy="66357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2172936" name="Rectangle 26"/>
          <p:cNvSpPr>
            <a:spLocks noChangeArrowheads="1"/>
          </p:cNvSpPr>
          <p:nvPr/>
        </p:nvSpPr>
        <p:spPr bwMode="auto">
          <a:xfrm>
            <a:off x="146050" y="2489200"/>
            <a:ext cx="4194175" cy="4000500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 defTabSz="914400"/>
            <a:endParaRPr lang="ru-RU">
              <a:solidFill>
                <a:srgbClr val="336600"/>
              </a:solidFill>
            </a:endParaRPr>
          </a:p>
        </p:txBody>
      </p:sp>
      <p:sp>
        <p:nvSpPr>
          <p:cNvPr id="323615" name="TextBox 23"/>
          <p:cNvSpPr txBox="1">
            <a:spLocks noChangeArrowheads="1"/>
          </p:cNvSpPr>
          <p:nvPr/>
        </p:nvSpPr>
        <p:spPr bwMode="auto">
          <a:xfrm>
            <a:off x="1243013" y="1882775"/>
            <a:ext cx="36004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83969" bIns="0"/>
          <a:lstStyle/>
          <a:p>
            <a:pPr marL="160338" indent="-160338" algn="ctr">
              <a:lnSpc>
                <a:spcPct val="70000"/>
              </a:lnSpc>
              <a:spcAft>
                <a:spcPts val="300"/>
              </a:spcAft>
              <a:buFont typeface="Arial" charset="0"/>
              <a:buNone/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Комплекс приготовления ВУТ, </a:t>
            </a:r>
          </a:p>
          <a:p>
            <a:pPr marL="160338" indent="-160338" algn="ctr">
              <a:lnSpc>
                <a:spcPct val="70000"/>
              </a:lnSpc>
              <a:spcAft>
                <a:spcPts val="300"/>
              </a:spcAft>
              <a:buFont typeface="Arial" charset="0"/>
              <a:buNone/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г. Ленинск-Кузнецкий </a:t>
            </a:r>
            <a:endParaRPr lang="en-US" sz="2000" b="1" i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23599" name="TextBox 23"/>
          <p:cNvSpPr txBox="1">
            <a:spLocks noChangeArrowheads="1"/>
          </p:cNvSpPr>
          <p:nvPr/>
        </p:nvSpPr>
        <p:spPr bwMode="auto">
          <a:xfrm>
            <a:off x="4411663" y="2997200"/>
            <a:ext cx="21717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83969" bIns="0"/>
          <a:lstStyle/>
          <a:p>
            <a:pPr marL="160338" indent="-160338" algn="ctr">
              <a:spcAft>
                <a:spcPts val="275"/>
              </a:spcAft>
              <a:buFont typeface="Arial" charset="0"/>
              <a:buNone/>
              <a:defRPr/>
            </a:pPr>
            <a:r>
              <a:rPr lang="ru-RU" sz="16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Гидротранспорт ВУТ</a:t>
            </a:r>
          </a:p>
          <a:p>
            <a:pPr marL="160338" indent="-160338" algn="ctr">
              <a:spcAft>
                <a:spcPts val="275"/>
              </a:spcAft>
              <a:buFont typeface="Arial" charset="0"/>
              <a:buNone/>
              <a:defRPr/>
            </a:pPr>
            <a:endParaRPr lang="ru-RU" sz="1600" b="1" i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160338" indent="-160338" algn="ctr">
              <a:spcAft>
                <a:spcPts val="275"/>
              </a:spcAft>
              <a:buFont typeface="Arial" charset="0"/>
              <a:buNone/>
              <a:defRPr/>
            </a:pPr>
            <a:endParaRPr lang="ru-RU" sz="1600" b="1" i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160338" indent="-160338" algn="ctr">
              <a:lnSpc>
                <a:spcPct val="70000"/>
              </a:lnSpc>
              <a:spcAft>
                <a:spcPts val="300"/>
              </a:spcAft>
              <a:buFont typeface="Arial" charset="0"/>
              <a:buNone/>
              <a:defRPr/>
            </a:pPr>
            <a:endParaRPr lang="ru-RU" sz="1600" b="1" i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160338" indent="-160338" algn="ctr">
              <a:lnSpc>
                <a:spcPct val="70000"/>
              </a:lnSpc>
              <a:spcAft>
                <a:spcPts val="300"/>
              </a:spcAft>
              <a:buFont typeface="Arial" charset="0"/>
              <a:buNone/>
              <a:defRPr/>
            </a:pPr>
            <a:endParaRPr lang="ru-RU" sz="1600" b="1" i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160338" indent="-160338" algn="ctr">
              <a:lnSpc>
                <a:spcPct val="70000"/>
              </a:lnSpc>
              <a:spcAft>
                <a:spcPts val="300"/>
              </a:spcAft>
              <a:buFont typeface="Arial" charset="0"/>
              <a:buNone/>
              <a:defRPr/>
            </a:pPr>
            <a:r>
              <a:rPr lang="ru-RU" sz="16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 теплотрасса</a:t>
            </a:r>
            <a:endParaRPr lang="en-US" sz="1600" b="1" i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TextBox 23"/>
          <p:cNvSpPr txBox="1">
            <a:spLocks noChangeArrowheads="1"/>
          </p:cNvSpPr>
          <p:nvPr/>
        </p:nvSpPr>
        <p:spPr bwMode="auto">
          <a:xfrm>
            <a:off x="6546850" y="1508125"/>
            <a:ext cx="335915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83969" bIns="0"/>
          <a:lstStyle/>
          <a:p>
            <a:pPr marL="160338" indent="-160338" algn="ctr">
              <a:lnSpc>
                <a:spcPct val="70000"/>
              </a:lnSpc>
              <a:spcAft>
                <a:spcPts val="300"/>
              </a:spcAft>
              <a:buFont typeface="Arial" charset="0"/>
              <a:buNone/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Участок приема, подачи</a:t>
            </a:r>
          </a:p>
          <a:p>
            <a:pPr marL="160338" indent="-160338" algn="ctr">
              <a:lnSpc>
                <a:spcPct val="70000"/>
              </a:lnSpc>
              <a:spcAft>
                <a:spcPts val="300"/>
              </a:spcAft>
              <a:buFont typeface="Arial" charset="0"/>
              <a:buNone/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 сжигания ВУТ, Беловская ГРЭС, г. Белово</a:t>
            </a:r>
            <a:endParaRPr lang="en-US" sz="2000" b="1" i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18159" name="Rectangle 5"/>
          <p:cNvSpPr>
            <a:spLocks noChangeArrowheads="1"/>
          </p:cNvSpPr>
          <p:nvPr/>
        </p:nvSpPr>
        <p:spPr bwMode="ltGray">
          <a:xfrm>
            <a:off x="8426450" y="3260725"/>
            <a:ext cx="1135063" cy="130968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3300"/>
              </a:gs>
              <a:gs pos="100000">
                <a:srgbClr val="FF3300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lIns="0" tIns="0" rIns="0" bIns="0" anchor="ctr">
            <a:flatTx/>
          </a:bodyPr>
          <a:lstStyle/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Котлы </a:t>
            </a:r>
          </a:p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Беловской</a:t>
            </a:r>
          </a:p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ГРЭС</a:t>
            </a:r>
          </a:p>
          <a:p>
            <a:pPr algn="ctr">
              <a:defRPr/>
            </a:pPr>
            <a:endParaRPr lang="ru-RU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2627" name="AutoShape 19"/>
          <p:cNvSpPr>
            <a:spLocks noChangeArrowheads="1"/>
          </p:cNvSpPr>
          <p:nvPr/>
        </p:nvSpPr>
        <p:spPr bwMode="auto">
          <a:xfrm>
            <a:off x="6788150" y="2997200"/>
            <a:ext cx="685800" cy="1085850"/>
          </a:xfrm>
          <a:prstGeom prst="can">
            <a:avLst>
              <a:gd name="adj" fmla="val 32918"/>
            </a:avLst>
          </a:prstGeom>
          <a:gradFill rotWithShape="1">
            <a:gsLst>
              <a:gs pos="0">
                <a:schemeClr val="tx2"/>
              </a:gs>
              <a:gs pos="50000">
                <a:schemeClr val="bg1"/>
              </a:gs>
              <a:gs pos="100000">
                <a:schemeClr val="tx2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8900000" algn="ctr" rotWithShape="0">
              <a:srgbClr val="DDDDDD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52628" name="AutoShape 20"/>
          <p:cNvSpPr>
            <a:spLocks noChangeArrowheads="1"/>
          </p:cNvSpPr>
          <p:nvPr/>
        </p:nvSpPr>
        <p:spPr bwMode="auto">
          <a:xfrm>
            <a:off x="6932613" y="3427413"/>
            <a:ext cx="684212" cy="996950"/>
          </a:xfrm>
          <a:prstGeom prst="can">
            <a:avLst>
              <a:gd name="adj" fmla="val 32918"/>
            </a:avLst>
          </a:prstGeom>
          <a:gradFill rotWithShape="1">
            <a:gsLst>
              <a:gs pos="0">
                <a:schemeClr val="tx2"/>
              </a:gs>
              <a:gs pos="50000">
                <a:schemeClr val="bg1"/>
              </a:gs>
              <a:gs pos="100000">
                <a:schemeClr val="tx2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8900000" algn="ctr" rotWithShape="0">
              <a:srgbClr val="DDDDDD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172943" name="Rectangle 8" descr="Циновка"/>
          <p:cNvSpPr>
            <a:spLocks noChangeArrowheads="1"/>
          </p:cNvSpPr>
          <p:nvPr/>
        </p:nvSpPr>
        <p:spPr bwMode="ltGray">
          <a:xfrm>
            <a:off x="7616825" y="3935413"/>
            <a:ext cx="611188" cy="40163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9900"/>
            </a:extrusionClr>
          </a:sp3d>
        </p:spPr>
        <p:txBody>
          <a:bodyPr wrap="none" lIns="0" tIns="0" rIns="0" bIns="0" anchor="ctr">
            <a:flatTx/>
          </a:bodyPr>
          <a:lstStyle/>
          <a:p>
            <a:pPr algn="ctr"/>
            <a:endParaRPr lang="ru-RU" sz="1200" b="1">
              <a:solidFill>
                <a:srgbClr val="FFFFFF"/>
              </a:solidFill>
            </a:endParaRPr>
          </a:p>
        </p:txBody>
      </p:sp>
      <p:sp>
        <p:nvSpPr>
          <p:cNvPr id="2172944" name="Rectangle 27"/>
          <p:cNvSpPr>
            <a:spLocks noChangeArrowheads="1"/>
          </p:cNvSpPr>
          <p:nvPr/>
        </p:nvSpPr>
        <p:spPr bwMode="auto">
          <a:xfrm>
            <a:off x="6550025" y="2489200"/>
            <a:ext cx="3259138" cy="2441575"/>
          </a:xfrm>
          <a:prstGeom prst="rect">
            <a:avLst/>
          </a:prstGeom>
          <a:noFill/>
          <a:ln w="57150">
            <a:solidFill>
              <a:srgbClr val="CC33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72945" name="AutoShape 29"/>
          <p:cNvSpPr>
            <a:spLocks noChangeArrowheads="1"/>
          </p:cNvSpPr>
          <p:nvPr/>
        </p:nvSpPr>
        <p:spPr bwMode="auto">
          <a:xfrm>
            <a:off x="8120063" y="4022725"/>
            <a:ext cx="612775" cy="234950"/>
          </a:xfrm>
          <a:prstGeom prst="rightArrow">
            <a:avLst>
              <a:gd name="adj1" fmla="val 50000"/>
              <a:gd name="adj2" fmla="val 65203"/>
            </a:avLst>
          </a:prstGeom>
          <a:solidFill>
            <a:schemeClr val="bg2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72946" name="Rectangle 8" descr="Полотно"/>
          <p:cNvSpPr>
            <a:spLocks noChangeArrowheads="1"/>
          </p:cNvSpPr>
          <p:nvPr/>
        </p:nvSpPr>
        <p:spPr bwMode="ltGray">
          <a:xfrm>
            <a:off x="3584575" y="4002088"/>
            <a:ext cx="611188" cy="401637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Righ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00"/>
            </a:extrusionClr>
          </a:sp3d>
        </p:spPr>
        <p:txBody>
          <a:bodyPr wrap="none" lIns="0" tIns="0" rIns="0" bIns="0" anchor="ctr">
            <a:flatTx/>
          </a:bodyPr>
          <a:lstStyle/>
          <a:p>
            <a:pPr algn="ctr"/>
            <a:endParaRPr lang="ru-RU" sz="1200" b="1">
              <a:solidFill>
                <a:srgbClr val="FFFFFF"/>
              </a:solidFill>
            </a:endParaRPr>
          </a:p>
        </p:txBody>
      </p:sp>
      <p:sp>
        <p:nvSpPr>
          <p:cNvPr id="2172947" name="AutoShape 24"/>
          <p:cNvSpPr>
            <a:spLocks noChangeArrowheads="1"/>
          </p:cNvSpPr>
          <p:nvPr/>
        </p:nvSpPr>
        <p:spPr bwMode="auto">
          <a:xfrm>
            <a:off x="4411663" y="3648075"/>
            <a:ext cx="2376487" cy="354013"/>
          </a:xfrm>
          <a:prstGeom prst="rightArrow">
            <a:avLst>
              <a:gd name="adj1" fmla="val 50000"/>
              <a:gd name="adj2" fmla="val 167825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72948" name="AutoShape 25"/>
          <p:cNvSpPr>
            <a:spLocks noChangeArrowheads="1"/>
          </p:cNvSpPr>
          <p:nvPr/>
        </p:nvSpPr>
        <p:spPr bwMode="auto">
          <a:xfrm>
            <a:off x="4340225" y="3929063"/>
            <a:ext cx="2376488" cy="306387"/>
          </a:xfrm>
          <a:prstGeom prst="leftArrow">
            <a:avLst>
              <a:gd name="adj1" fmla="val 50000"/>
              <a:gd name="adj2" fmla="val 193912"/>
            </a:avLst>
          </a:prstGeom>
          <a:gradFill rotWithShape="1">
            <a:gsLst>
              <a:gs pos="0">
                <a:srgbClr val="FF9900"/>
              </a:gs>
              <a:gs pos="50000">
                <a:srgbClr val="FF9933"/>
              </a:gs>
              <a:gs pos="100000">
                <a:srgbClr val="FF99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285750" y="5516563"/>
            <a:ext cx="1109663" cy="822325"/>
          </a:xfrm>
          <a:prstGeom prst="rect">
            <a:avLst/>
          </a:prstGeom>
          <a:gradFill rotWithShape="1">
            <a:gsLst>
              <a:gs pos="0">
                <a:srgbClr val="777777"/>
              </a:gs>
              <a:gs pos="50000">
                <a:srgbClr val="DDDDDD"/>
              </a:gs>
              <a:gs pos="100000">
                <a:srgbClr val="777777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ОФ </a:t>
            </a:r>
          </a:p>
          <a:p>
            <a:pPr algn="ctr">
              <a:defRPr/>
            </a:pPr>
            <a:r>
              <a:rPr lang="ru-RU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«шахты</a:t>
            </a:r>
          </a:p>
          <a:p>
            <a:pPr algn="ctr">
              <a:defRPr/>
            </a:pPr>
            <a:r>
              <a:rPr lang="ru-RU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Заречная»</a:t>
            </a:r>
          </a:p>
        </p:txBody>
      </p:sp>
      <p:cxnSp>
        <p:nvCxnSpPr>
          <p:cNvPr id="2172950" name="Straight Connector 15"/>
          <p:cNvCxnSpPr>
            <a:cxnSpLocks noChangeShapeType="1"/>
          </p:cNvCxnSpPr>
          <p:nvPr/>
        </p:nvCxnSpPr>
        <p:spPr bwMode="auto">
          <a:xfrm flipV="1">
            <a:off x="1395413" y="6053138"/>
            <a:ext cx="244475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2172951" name="Straight Connector 15"/>
          <p:cNvCxnSpPr>
            <a:cxnSpLocks noChangeShapeType="1"/>
          </p:cNvCxnSpPr>
          <p:nvPr/>
        </p:nvCxnSpPr>
        <p:spPr bwMode="auto">
          <a:xfrm flipV="1">
            <a:off x="1639888" y="4108450"/>
            <a:ext cx="252412" cy="1944688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764954" name="Rectangle 26"/>
          <p:cNvSpPr>
            <a:spLocks noChangeArrowheads="1"/>
          </p:cNvSpPr>
          <p:nvPr/>
        </p:nvSpPr>
        <p:spPr bwMode="auto">
          <a:xfrm>
            <a:off x="3460750" y="4356100"/>
            <a:ext cx="8477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lnSpc>
                <a:spcPct val="70000"/>
              </a:lnSpc>
              <a:defRPr/>
            </a:pPr>
            <a:r>
              <a:rPr lang="ru-RU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Насосная</a:t>
            </a:r>
          </a:p>
          <a:p>
            <a:pPr algn="ctr" defTabSz="914400">
              <a:lnSpc>
                <a:spcPct val="70000"/>
              </a:lnSpc>
              <a:defRPr/>
            </a:pPr>
            <a:r>
              <a:rPr lang="ru-RU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станция</a:t>
            </a:r>
          </a:p>
        </p:txBody>
      </p:sp>
      <p:pic>
        <p:nvPicPr>
          <p:cNvPr id="2172953" name="Picture 27" descr="1246951450foto1_bi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2874" r="17072"/>
          <a:stretch>
            <a:fillRect/>
          </a:stretch>
        </p:blipFill>
        <p:spPr bwMode="auto">
          <a:xfrm>
            <a:off x="3584575" y="4149725"/>
            <a:ext cx="2381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2954" name="Picture 28" descr="1246951450foto1_bi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2874" r="17072"/>
          <a:stretch>
            <a:fillRect/>
          </a:stretch>
        </p:blipFill>
        <p:spPr bwMode="auto">
          <a:xfrm>
            <a:off x="3884613" y="4083050"/>
            <a:ext cx="2381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2955" name="Picture 29" descr="1246951450foto1_bi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2874" r="17072"/>
          <a:stretch>
            <a:fillRect/>
          </a:stretch>
        </p:blipFill>
        <p:spPr bwMode="auto">
          <a:xfrm>
            <a:off x="7616825" y="4083050"/>
            <a:ext cx="2381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2956" name="Picture 30" descr="1246951450foto1_bi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2874" r="17072"/>
          <a:stretch>
            <a:fillRect/>
          </a:stretch>
        </p:blipFill>
        <p:spPr bwMode="auto">
          <a:xfrm>
            <a:off x="7854950" y="4022725"/>
            <a:ext cx="2381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2957" name="AutoShape 29"/>
          <p:cNvSpPr>
            <a:spLocks noChangeArrowheads="1"/>
          </p:cNvSpPr>
          <p:nvPr/>
        </p:nvSpPr>
        <p:spPr bwMode="auto">
          <a:xfrm>
            <a:off x="4411663" y="3324225"/>
            <a:ext cx="2376487" cy="323850"/>
          </a:xfrm>
          <a:prstGeom prst="rightArrow">
            <a:avLst>
              <a:gd name="adj1" fmla="val 50000"/>
              <a:gd name="adj2" fmla="val 183456"/>
            </a:avLst>
          </a:prstGeom>
          <a:solidFill>
            <a:srgbClr val="CC3300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64959" name="Rectangle 31"/>
          <p:cNvSpPr>
            <a:spLocks noChangeArrowheads="1"/>
          </p:cNvSpPr>
          <p:nvPr/>
        </p:nvSpPr>
        <p:spPr bwMode="auto">
          <a:xfrm>
            <a:off x="7578725" y="4337050"/>
            <a:ext cx="8477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lnSpc>
                <a:spcPct val="70000"/>
              </a:lnSpc>
              <a:defRPr/>
            </a:pPr>
            <a:r>
              <a:rPr lang="ru-RU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Насосная</a:t>
            </a:r>
          </a:p>
          <a:p>
            <a:pPr algn="ctr" defTabSz="914400">
              <a:lnSpc>
                <a:spcPct val="70000"/>
              </a:lnSpc>
              <a:defRPr/>
            </a:pPr>
            <a:r>
              <a:rPr lang="ru-RU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станция</a:t>
            </a:r>
          </a:p>
        </p:txBody>
      </p:sp>
      <p:sp>
        <p:nvSpPr>
          <p:cNvPr id="764960" name="Rectangle 32"/>
          <p:cNvSpPr>
            <a:spLocks noChangeArrowheads="1"/>
          </p:cNvSpPr>
          <p:nvPr/>
        </p:nvSpPr>
        <p:spPr bwMode="auto">
          <a:xfrm>
            <a:off x="6550025" y="4452938"/>
            <a:ext cx="10668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lnSpc>
                <a:spcPct val="70000"/>
              </a:lnSpc>
              <a:defRPr/>
            </a:pPr>
            <a:r>
              <a:rPr lang="ru-RU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Емкости-</a:t>
            </a:r>
          </a:p>
          <a:p>
            <a:pPr algn="ctr" defTabSz="914400">
              <a:lnSpc>
                <a:spcPct val="70000"/>
              </a:lnSpc>
              <a:defRPr/>
            </a:pPr>
            <a:r>
              <a:rPr lang="ru-RU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хранилища</a:t>
            </a:r>
          </a:p>
          <a:p>
            <a:pPr algn="ctr" defTabSz="914400">
              <a:lnSpc>
                <a:spcPct val="70000"/>
              </a:lnSpc>
              <a:defRPr/>
            </a:pPr>
            <a:r>
              <a:rPr lang="ru-RU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ВУТ</a:t>
            </a:r>
          </a:p>
        </p:txBody>
      </p:sp>
      <p:sp>
        <p:nvSpPr>
          <p:cNvPr id="4" name="TextBox 23"/>
          <p:cNvSpPr txBox="1">
            <a:spLocks noChangeArrowheads="1"/>
          </p:cNvSpPr>
          <p:nvPr/>
        </p:nvSpPr>
        <p:spPr bwMode="auto">
          <a:xfrm>
            <a:off x="1325563" y="144463"/>
            <a:ext cx="7237412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83969" bIns="0"/>
          <a:lstStyle/>
          <a:p>
            <a:pPr marL="160338" indent="-160338" algn="ctr">
              <a:lnSpc>
                <a:spcPct val="70000"/>
              </a:lnSpc>
              <a:spcAft>
                <a:spcPts val="300"/>
              </a:spcAft>
              <a:buFont typeface="Arial" charset="0"/>
              <a:buNone/>
              <a:defRPr/>
            </a:pPr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Схема</a:t>
            </a:r>
          </a:p>
          <a:p>
            <a:pPr marL="160338" indent="-160338" algn="ctr">
              <a:lnSpc>
                <a:spcPct val="70000"/>
              </a:lnSpc>
              <a:spcAft>
                <a:spcPts val="300"/>
              </a:spcAft>
              <a:buFont typeface="Arial" charset="0"/>
              <a:buNone/>
              <a:defRPr/>
            </a:pPr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технологического комплекса утилизации угольных шламов  на Беловской ГРЭС</a:t>
            </a:r>
            <a:endParaRPr lang="en-US" sz="28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advTm="12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953" name="object 3"/>
          <p:cNvSpPr>
            <a:spLocks noChangeArrowheads="1"/>
          </p:cNvSpPr>
          <p:nvPr/>
        </p:nvSpPr>
        <p:spPr bwMode="auto">
          <a:xfrm>
            <a:off x="0" y="0"/>
            <a:ext cx="99028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-3175" y="-36513"/>
            <a:ext cx="9909175" cy="119697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endParaRPr lang="ru-RU" sz="2000" b="1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3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-3175" y="88900"/>
            <a:ext cx="9906000" cy="1143000"/>
          </a:xfrm>
        </p:spPr>
        <p:txBody>
          <a:bodyPr/>
          <a:lstStyle/>
          <a:p>
            <a:pPr algn="ctr">
              <a:defRPr/>
            </a:pPr>
            <a:r>
              <a:rPr lang="ru-RU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Технико-экономические показатели по частичной </a:t>
            </a:r>
            <a:br>
              <a:rPr lang="ru-RU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замене угольного топлива на котлах ПК-40 Беловской ГРЭС ВУТ</a:t>
            </a:r>
            <a:r>
              <a:rPr 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  основе угольных шламов</a:t>
            </a:r>
          </a:p>
        </p:txBody>
      </p:sp>
      <p:graphicFrame>
        <p:nvGraphicFramePr>
          <p:cNvPr id="1652791" name="Group 55"/>
          <p:cNvGraphicFramePr>
            <a:graphicFrameLocks noGrp="1"/>
          </p:cNvGraphicFramePr>
          <p:nvPr>
            <p:ph idx="1"/>
          </p:nvPr>
        </p:nvGraphicFramePr>
        <p:xfrm>
          <a:off x="620713" y="1387475"/>
          <a:ext cx="8934450" cy="4699000"/>
        </p:xfrm>
        <a:graphic>
          <a:graphicData uri="http://schemas.openxmlformats.org/drawingml/2006/table">
            <a:tbl>
              <a:tblPr/>
              <a:tblGrid>
                <a:gridCol w="5581650"/>
                <a:gridCol w="1600200"/>
                <a:gridCol w="1752600"/>
              </a:tblGrid>
              <a:tr h="41275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ВУТ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Годовая потребность ВУТ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000 ,0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Доля ВУТ в топливном балансе блока котла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25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Низшая теплота сгорания топлива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Гкал/т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2,78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Капитальные затраты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520,0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Себестоимость ВУТ на ГРЭС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руб./т.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Экономический эффект замещения 1т угля на   ВУТ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руб./т.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Снижение затрат на 1Гкал тепловой энергии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руб. /Гкал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Совокупный экономический эффект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млн.руб./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416,0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Срок окупаемости капиталовложений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более 1,5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5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977" name="object 3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0"/>
            <a:ext cx="9909175" cy="12684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endParaRPr lang="en-US" sz="2400" b="1">
              <a:solidFill>
                <a:srgbClr val="FFC000"/>
              </a:solidFill>
              <a:latin typeface="Cambria" pitchFamily="18" charset="0"/>
              <a:cs typeface="Times New Roman" pitchFamily="18" charset="0"/>
            </a:endParaRPr>
          </a:p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r>
              <a:rPr lang="en-US" sz="2400" b="1">
                <a:solidFill>
                  <a:srgbClr val="FFC000"/>
                </a:solidFill>
                <a:latin typeface="Cambria" pitchFamily="18" charset="0"/>
                <a:cs typeface="Times New Roman" pitchFamily="18" charset="0"/>
              </a:rPr>
              <a:t>   </a:t>
            </a:r>
            <a:endParaRPr lang="ru-RU" sz="2000" b="1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5841" name="Text Box 2"/>
          <p:cNvSpPr txBox="1">
            <a:spLocks noChangeArrowheads="1"/>
          </p:cNvSpPr>
          <p:nvPr/>
        </p:nvSpPr>
        <p:spPr bwMode="auto">
          <a:xfrm>
            <a:off x="384175" y="0"/>
            <a:ext cx="92440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Технико-экономические показатели при частичной замене </a:t>
            </a:r>
          </a:p>
          <a:p>
            <a:pPr algn="ctr" defTabSz="914400"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Угля водоугольным топливом на одном котле ЗапСибТЭЦ</a:t>
            </a:r>
          </a:p>
          <a:p>
            <a:pPr algn="ctr" defTabSz="914400"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(с гидротранспортом ВУТ на 5 км)</a:t>
            </a:r>
          </a:p>
        </p:txBody>
      </p:sp>
      <p:graphicFrame>
        <p:nvGraphicFramePr>
          <p:cNvPr id="1074522" name="Group 346"/>
          <p:cNvGraphicFramePr>
            <a:graphicFrameLocks noGrp="1"/>
          </p:cNvGraphicFramePr>
          <p:nvPr/>
        </p:nvGraphicFramePr>
        <p:xfrm>
          <a:off x="860425" y="1484313"/>
          <a:ext cx="8491538" cy="4664075"/>
        </p:xfrm>
        <a:graphic>
          <a:graphicData uri="http://schemas.openxmlformats.org/drawingml/2006/table">
            <a:tbl>
              <a:tblPr/>
              <a:tblGrid>
                <a:gridCol w="5084762"/>
                <a:gridCol w="1665288"/>
                <a:gridCol w="1741487"/>
              </a:tblGrid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ВУТ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Годовая потребность ВУТ (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=30т/ч)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204,0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ВУТ в топливном балансе блока котла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35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Низшая теплота сгорания топлива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Гкал/т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Капитальные затраты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140,0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экономический эффект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млн.руб./год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117,0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41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Экономический эффект от замещения 1 т угля на ВУТ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руб./т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капиталовложений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более 1,5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15657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001" name="object 3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-11113" y="0"/>
            <a:ext cx="9909176" cy="15525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endParaRPr lang="en-US" sz="2400" b="1">
              <a:solidFill>
                <a:srgbClr val="FFC000"/>
              </a:solidFill>
              <a:latin typeface="Cambria" pitchFamily="18" charset="0"/>
              <a:cs typeface="Times New Roman" pitchFamily="18" charset="0"/>
            </a:endParaRPr>
          </a:p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r>
              <a:rPr lang="en-US" sz="2400" b="1">
                <a:solidFill>
                  <a:srgbClr val="FFC000"/>
                </a:solidFill>
                <a:latin typeface="Cambria" pitchFamily="18" charset="0"/>
                <a:cs typeface="Times New Roman" pitchFamily="18" charset="0"/>
              </a:rPr>
              <a:t>   </a:t>
            </a:r>
            <a:endParaRPr lang="ru-RU" sz="2000" b="1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graphicFrame>
        <p:nvGraphicFramePr>
          <p:cNvPr id="1066408" name="Group 424"/>
          <p:cNvGraphicFramePr>
            <a:graphicFrameLocks noGrp="1"/>
          </p:cNvGraphicFramePr>
          <p:nvPr>
            <p:ph/>
          </p:nvPr>
        </p:nvGraphicFramePr>
        <p:xfrm>
          <a:off x="630238" y="1566863"/>
          <a:ext cx="8634412" cy="5056187"/>
        </p:xfrm>
        <a:graphic>
          <a:graphicData uri="http://schemas.openxmlformats.org/drawingml/2006/table">
            <a:tbl>
              <a:tblPr/>
              <a:tblGrid>
                <a:gridCol w="5351462"/>
                <a:gridCol w="1603375"/>
                <a:gridCol w="1679575"/>
              </a:tblGrid>
              <a:tr h="7445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Электрическая мощность ТЭЦ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МВт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Годовое потребление фильтр-кека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Годовое производство ВУТ,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=7,5т/ч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56,0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Низшая теплота сгорания топлива (ВУТ)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Гкал/т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Годовое производство эл/энергии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МВт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48 000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Капитальные затраты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464,5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Себестоимость ВУТ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руб./т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Себестоимость электрической энергии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руб/кВт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ч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не более 1,5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353738" name="Rectangle 458"/>
          <p:cNvSpPr>
            <a:spLocks noChangeArrowheads="1"/>
          </p:cNvSpPr>
          <p:nvPr/>
        </p:nvSpPr>
        <p:spPr bwMode="auto">
          <a:xfrm>
            <a:off x="307975" y="0"/>
            <a:ext cx="9204325" cy="11874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kumimoji="1" lang="ru-RU" sz="2400" b="1">
                <a:solidFill>
                  <a:srgbClr val="2C4B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 ТЭЦ </a:t>
            </a:r>
            <a:r>
              <a:rPr kumimoji="1" lang="en-US" sz="2400" b="1">
                <a:solidFill>
                  <a:srgbClr val="2C4B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6</a:t>
            </a:r>
            <a:r>
              <a:rPr kumimoji="1" lang="ru-RU" sz="2400" b="1">
                <a:solidFill>
                  <a:srgbClr val="2C4B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МВт на водоугольном топливе, приготовленном </a:t>
            </a:r>
          </a:p>
          <a:p>
            <a:pPr algn="ctr" defTabSz="914400">
              <a:defRPr/>
            </a:pPr>
            <a:r>
              <a:rPr kumimoji="1" lang="ru-RU" sz="2400" b="1">
                <a:solidFill>
                  <a:srgbClr val="2C4B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 основе отходов углеобогащения (шламов) Калтанской ОФ («Кузбассразрезуголь»)</a:t>
            </a:r>
          </a:p>
        </p:txBody>
      </p:sp>
    </p:spTree>
  </p:cSld>
  <p:clrMapOvr>
    <a:masterClrMapping/>
  </p:clrMapOvr>
  <p:transition advTm="12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70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6203" name="Group 27"/>
          <p:cNvGraphicFramePr>
            <a:graphicFrameLocks noGrp="1"/>
          </p:cNvGraphicFramePr>
          <p:nvPr>
            <p:ph idx="4294967295"/>
          </p:nvPr>
        </p:nvGraphicFramePr>
        <p:xfrm>
          <a:off x="0" y="4479925"/>
          <a:ext cx="7567613" cy="2103438"/>
        </p:xfrm>
        <a:graphic>
          <a:graphicData uri="http://schemas.openxmlformats.org/drawingml/2006/table">
            <a:tbl>
              <a:tblPr/>
              <a:tblGrid>
                <a:gridCol w="4075113"/>
                <a:gridCol w="1662112"/>
                <a:gridCol w="1830388"/>
              </a:tblGrid>
              <a:tr h="504825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топлива (способ сжигания)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вредных выбросов в дымовых газах, мг/м</a:t>
                      </a:r>
                      <a:r>
                        <a:rPr kumimoji="0" lang="ru-RU" altLang="ru-RU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27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r>
                        <a:rPr kumimoji="0" lang="en-US" altLang="ru-RU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kumimoji="0" lang="en-US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Уголь СС</a:t>
                      </a:r>
                      <a:r>
                        <a:rPr kumimoji="0" lang="ru-RU" altLang="ru-RU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 </a:t>
                      </a: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(слоевой)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ВУТ (вихревой с механизированной решеткой)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833559" name="Прямоугольник 20"/>
          <p:cNvSpPr>
            <a:spLocks noChangeArrowheads="1"/>
          </p:cNvSpPr>
          <p:nvPr/>
        </p:nvSpPr>
        <p:spPr bwMode="auto">
          <a:xfrm>
            <a:off x="0" y="1989138"/>
            <a:ext cx="93218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altLang="ru-RU" sz="2400" b="1">
                <a:solidFill>
                  <a:schemeClr val="bg1"/>
                </a:solidFill>
                <a:latin typeface="Times New Roman" pitchFamily="18" charset="0"/>
              </a:rPr>
              <a:t>Водоугольное топливо соответствует классу безопасных веществ, не содержит агрессивные и вредные компоненты; </a:t>
            </a:r>
          </a:p>
          <a:p>
            <a:pPr defTabSz="914400"/>
            <a:r>
              <a:rPr lang="ru-RU" altLang="ru-RU" sz="2400" b="1">
                <a:solidFill>
                  <a:schemeClr val="bg1"/>
                </a:solidFill>
                <a:latin typeface="Times New Roman" pitchFamily="18" charset="0"/>
              </a:rPr>
              <a:t>взрыво- и пожаробезопасно – содержание воды 25-40%;</a:t>
            </a:r>
          </a:p>
          <a:p>
            <a:pPr defTabSz="914400"/>
            <a:r>
              <a:rPr lang="ru-RU" altLang="ru-RU" sz="2400" b="1">
                <a:solidFill>
                  <a:schemeClr val="bg1"/>
                </a:solidFill>
                <a:latin typeface="Times New Roman" pitchFamily="18" charset="0"/>
              </a:rPr>
              <a:t>позволяет в 1,5-3,5 раза снизить вредные выбросы в атмосферу (пыли, оксидов азота, двуокиси серы и др.). </a:t>
            </a:r>
          </a:p>
        </p:txBody>
      </p:sp>
      <p:sp>
        <p:nvSpPr>
          <p:cNvPr id="306200" name="Text Box 24"/>
          <p:cNvSpPr txBox="1">
            <a:spLocks noChangeArrowheads="1"/>
          </p:cNvSpPr>
          <p:nvPr/>
        </p:nvSpPr>
        <p:spPr bwMode="auto">
          <a:xfrm>
            <a:off x="0" y="0"/>
            <a:ext cx="9906000" cy="1552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ru-RU" alt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Экологические показатели </a:t>
            </a:r>
            <a:endParaRPr lang="en-US" altLang="ru-RU" sz="2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defTabSz="914400">
              <a:defRPr/>
            </a:pPr>
            <a:r>
              <a:rPr lang="ru-RU" alt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теплогенерирующего комплекса, работающего на водоугольном топливе, полученном на основе тонкодисперсных отходов углеобогащения </a:t>
            </a:r>
          </a:p>
        </p:txBody>
      </p:sp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3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Горение 2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588"/>
            <a:ext cx="9906000" cy="6859588"/>
          </a:xfrm>
        </p:spPr>
      </p:pic>
      <p:sp>
        <p:nvSpPr>
          <p:cNvPr id="2178050" name="Text Box 5"/>
          <p:cNvSpPr txBox="1">
            <a:spLocks noChangeArrowheads="1"/>
          </p:cNvSpPr>
          <p:nvPr/>
        </p:nvSpPr>
        <p:spPr bwMode="auto">
          <a:xfrm>
            <a:off x="1749425" y="2708275"/>
            <a:ext cx="74025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 sz="5400" b="1">
                <a:solidFill>
                  <a:srgbClr val="0066CC"/>
                </a:solidFill>
                <a:latin typeface="Times New Roman" pitchFamily="18" charset="0"/>
              </a:rPr>
              <a:t>Спасибо  за  внимание!</a:t>
            </a:r>
          </a:p>
        </p:txBody>
      </p:sp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713" name="object 3"/>
          <p:cNvSpPr>
            <a:spLocks noChangeArrowheads="1"/>
          </p:cNvSpPr>
          <p:nvPr/>
        </p:nvSpPr>
        <p:spPr bwMode="auto">
          <a:xfrm>
            <a:off x="0" y="0"/>
            <a:ext cx="9906000" cy="68389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-3175" y="0"/>
            <a:ext cx="9909175" cy="11969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endParaRPr lang="en-US" sz="2400" b="1">
              <a:solidFill>
                <a:srgbClr val="FFC000"/>
              </a:solidFill>
              <a:latin typeface="Cambria" pitchFamily="18" charset="0"/>
              <a:cs typeface="Times New Roman" pitchFamily="18" charset="0"/>
            </a:endParaRPr>
          </a:p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r>
              <a:rPr lang="en-US" sz="2400" b="1">
                <a:solidFill>
                  <a:srgbClr val="FFC000"/>
                </a:solidFill>
                <a:latin typeface="Cambria" pitchFamily="18" charset="0"/>
                <a:cs typeface="Times New Roman" pitchFamily="18" charset="0"/>
              </a:rPr>
              <a:t>   </a:t>
            </a:r>
            <a:endParaRPr lang="ru-RU" sz="2000" b="1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688597" name="Rectangle 21"/>
          <p:cNvSpPr>
            <a:spLocks noChangeArrowheads="1"/>
          </p:cNvSpPr>
          <p:nvPr/>
        </p:nvSpPr>
        <p:spPr bwMode="auto">
          <a:xfrm>
            <a:off x="0" y="0"/>
            <a:ext cx="990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ru-RU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РОСТ ОБЪЕМА ДОБЫЧИ И</a:t>
            </a:r>
          </a:p>
          <a:p>
            <a:pPr algn="ctr" defTabSz="914400">
              <a:defRPr/>
            </a:pPr>
            <a:r>
              <a:rPr lang="ru-RU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ОБОГАЩЕНИЯ УГЛЯ В КУЗБАССЕ К 2035 году</a:t>
            </a:r>
          </a:p>
        </p:txBody>
      </p:sp>
      <p:sp>
        <p:nvSpPr>
          <p:cNvPr id="2163716" name="Rectangle 23"/>
          <p:cNvSpPr>
            <a:spLocks noChangeArrowheads="1"/>
          </p:cNvSpPr>
          <p:nvPr/>
        </p:nvSpPr>
        <p:spPr bwMode="auto">
          <a:xfrm>
            <a:off x="165100" y="1196975"/>
            <a:ext cx="973296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sz="2200" b="1">
                <a:latin typeface="Times New Roman" pitchFamily="18" charset="0"/>
              </a:rPr>
              <a:t>Ведут добычу 42 шахты и 52 разреза.</a:t>
            </a:r>
          </a:p>
          <a:p>
            <a:pPr defTabSz="914400"/>
            <a:r>
              <a:rPr lang="ru-RU" sz="2200" b="1">
                <a:latin typeface="Times New Roman" pitchFamily="18" charset="0"/>
              </a:rPr>
              <a:t>В 2019 году добыто 250 млн.т угля, что составляет более 70 % от добычи угля в России. </a:t>
            </a:r>
          </a:p>
          <a:p>
            <a:pPr defTabSz="914400"/>
            <a:r>
              <a:rPr lang="ru-RU" sz="2200" b="1">
                <a:latin typeface="Times New Roman" pitchFamily="18" charset="0"/>
              </a:rPr>
              <a:t>По коксующимся маркам доля кузбасской добычи от российской – 75 %.</a:t>
            </a:r>
          </a:p>
        </p:txBody>
      </p:sp>
      <p:pic>
        <p:nvPicPr>
          <p:cNvPr id="2163717" name="Picture 5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F"/>
              </a:clrFrom>
              <a:clrTo>
                <a:srgbClr val="F6F6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816225"/>
            <a:ext cx="49720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3718" name="Picture 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0613" y="2628900"/>
            <a:ext cx="4997450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3719" name="Rectangle 51"/>
          <p:cNvSpPr>
            <a:spLocks noChangeArrowheads="1"/>
          </p:cNvSpPr>
          <p:nvPr/>
        </p:nvSpPr>
        <p:spPr bwMode="auto">
          <a:xfrm>
            <a:off x="4473575" y="5665788"/>
            <a:ext cx="542448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sz="2200" b="1">
                <a:latin typeface="Times New Roman" pitchFamily="18" charset="0"/>
              </a:rPr>
              <a:t>Доля обогащаемого угля составляет для:</a:t>
            </a:r>
          </a:p>
          <a:p>
            <a:pPr defTabSz="914400">
              <a:buFont typeface="Wingdings" pitchFamily="2" charset="2"/>
              <a:buChar char="Ш"/>
            </a:pPr>
            <a:r>
              <a:rPr lang="ru-RU" sz="2200" b="1">
                <a:latin typeface="Times New Roman" pitchFamily="18" charset="0"/>
              </a:rPr>
              <a:t> коксующихся углей – 100%;</a:t>
            </a:r>
          </a:p>
          <a:p>
            <a:pPr defTabSz="914400">
              <a:buFont typeface="Wingdings" pitchFamily="2" charset="2"/>
              <a:buChar char="Ш"/>
            </a:pPr>
            <a:r>
              <a:rPr lang="ru-RU" sz="2200" b="1">
                <a:latin typeface="Times New Roman" pitchFamily="18" charset="0"/>
              </a:rPr>
              <a:t> энергетических - более 45%.</a:t>
            </a:r>
          </a:p>
        </p:txBody>
      </p:sp>
      <p:sp>
        <p:nvSpPr>
          <p:cNvPr id="2163720" name="Rectangle 41"/>
          <p:cNvSpPr>
            <a:spLocks noChangeArrowheads="1"/>
          </p:cNvSpPr>
          <p:nvPr/>
        </p:nvSpPr>
        <p:spPr bwMode="auto">
          <a:xfrm>
            <a:off x="1771650" y="5351463"/>
            <a:ext cx="566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 sz="1200" b="1" i="1">
                <a:latin typeface="Times New Roman" pitchFamily="18" charset="0"/>
              </a:rPr>
              <a:t>факт</a:t>
            </a:r>
          </a:p>
        </p:txBody>
      </p:sp>
      <p:sp>
        <p:nvSpPr>
          <p:cNvPr id="2163721" name="Rectangle 41"/>
          <p:cNvSpPr>
            <a:spLocks noChangeArrowheads="1"/>
          </p:cNvSpPr>
          <p:nvPr/>
        </p:nvSpPr>
        <p:spPr bwMode="auto">
          <a:xfrm>
            <a:off x="871538" y="5372100"/>
            <a:ext cx="5667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 sz="1200" b="1" i="1">
                <a:latin typeface="Times New Roman" pitchFamily="18" charset="0"/>
              </a:rPr>
              <a:t>факт</a:t>
            </a:r>
          </a:p>
        </p:txBody>
      </p:sp>
      <p:sp>
        <p:nvSpPr>
          <p:cNvPr id="2163722" name="Rectangle 35"/>
          <p:cNvSpPr>
            <a:spLocks noChangeArrowheads="1"/>
          </p:cNvSpPr>
          <p:nvPr/>
        </p:nvSpPr>
        <p:spPr bwMode="auto">
          <a:xfrm>
            <a:off x="2768600" y="5351463"/>
            <a:ext cx="5064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 sz="1200" b="1" i="1">
                <a:latin typeface="Times New Roman" pitchFamily="18" charset="0"/>
              </a:rPr>
              <a:t>план</a:t>
            </a:r>
          </a:p>
        </p:txBody>
      </p:sp>
      <p:sp>
        <p:nvSpPr>
          <p:cNvPr id="2163723" name="Rectangle 35"/>
          <p:cNvSpPr>
            <a:spLocks noChangeArrowheads="1"/>
          </p:cNvSpPr>
          <p:nvPr/>
        </p:nvSpPr>
        <p:spPr bwMode="auto">
          <a:xfrm>
            <a:off x="3729038" y="5332413"/>
            <a:ext cx="5064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 sz="1200" b="1" i="1">
                <a:latin typeface="Times New Roman" pitchFamily="18" charset="0"/>
              </a:rPr>
              <a:t>план</a:t>
            </a:r>
          </a:p>
        </p:txBody>
      </p:sp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737" name="object 3"/>
          <p:cNvSpPr>
            <a:spLocks noChangeArrowheads="1"/>
          </p:cNvSpPr>
          <p:nvPr/>
        </p:nvSpPr>
        <p:spPr bwMode="auto">
          <a:xfrm>
            <a:off x="0" y="0"/>
            <a:ext cx="9906000" cy="684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-3175" y="0"/>
            <a:ext cx="9909175" cy="11969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endParaRPr lang="en-US" sz="2400" b="1">
              <a:solidFill>
                <a:srgbClr val="FFC000"/>
              </a:solidFill>
              <a:latin typeface="Cambria" pitchFamily="18" charset="0"/>
              <a:cs typeface="Times New Roman" pitchFamily="18" charset="0"/>
            </a:endParaRPr>
          </a:p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r>
              <a:rPr lang="en-US" sz="2400" b="1">
                <a:solidFill>
                  <a:srgbClr val="FFC000"/>
                </a:solidFill>
                <a:latin typeface="Cambria" pitchFamily="18" charset="0"/>
                <a:cs typeface="Times New Roman" pitchFamily="18" charset="0"/>
              </a:rPr>
              <a:t>   </a:t>
            </a:r>
            <a:endParaRPr lang="ru-RU" sz="2000" b="1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20288" name="Rectangle 64"/>
          <p:cNvSpPr>
            <a:spLocks noChangeArrowheads="1"/>
          </p:cNvSpPr>
          <p:nvPr/>
        </p:nvSpPr>
        <p:spPr bwMode="auto">
          <a:xfrm>
            <a:off x="73025" y="0"/>
            <a:ext cx="98329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ru-RU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РАСПОЛОЖЕНИЕ ДЕЙСТВУЮЩИХ ОФ</a:t>
            </a:r>
          </a:p>
          <a:p>
            <a:pPr algn="ctr" defTabSz="914400">
              <a:defRPr/>
            </a:pPr>
            <a:r>
              <a:rPr lang="ru-RU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 РАЙОНЕ КРУПНЫХ ТЭЦ И ГРЭС  КУЗБАССА</a:t>
            </a:r>
          </a:p>
        </p:txBody>
      </p:sp>
      <p:pic>
        <p:nvPicPr>
          <p:cNvPr id="82228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3238" y="3775075"/>
            <a:ext cx="3038475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2279" name="Rectangle 7"/>
          <p:cNvSpPr>
            <a:spLocks noChangeArrowheads="1"/>
          </p:cNvSpPr>
          <p:nvPr/>
        </p:nvSpPr>
        <p:spPr bwMode="auto">
          <a:xfrm>
            <a:off x="4543425" y="1196975"/>
            <a:ext cx="5348288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ru-RU" alt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Угольный шлам является </a:t>
            </a:r>
          </a:p>
          <a:p>
            <a:pPr algn="r" eaLnBrk="0" hangingPunct="0">
              <a:defRPr/>
            </a:pPr>
            <a:r>
              <a:rPr lang="ru-RU" alt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наиболее токсичным </a:t>
            </a:r>
          </a:p>
          <a:p>
            <a:pPr algn="r" eaLnBrk="0" hangingPunct="0">
              <a:defRPr/>
            </a:pPr>
            <a:r>
              <a:rPr lang="ru-RU" alt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продуктом, так как в его </a:t>
            </a:r>
          </a:p>
          <a:p>
            <a:pPr algn="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составе содержатся </a:t>
            </a:r>
          </a:p>
          <a:p>
            <a:pPr algn="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флокулянты и коагулянты, </a:t>
            </a:r>
          </a:p>
          <a:p>
            <a:pPr algn="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применяемые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 ОФ, которые </a:t>
            </a:r>
          </a:p>
          <a:p>
            <a:pPr algn="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не должны попадать в </a:t>
            </a:r>
          </a:p>
          <a:p>
            <a:pPr algn="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окружающую среду.</a:t>
            </a:r>
          </a:p>
        </p:txBody>
      </p:sp>
      <p:grpSp>
        <p:nvGrpSpPr>
          <p:cNvPr id="820286" name="Group 62"/>
          <p:cNvGrpSpPr>
            <a:grpSpLocks/>
          </p:cNvGrpSpPr>
          <p:nvPr/>
        </p:nvGrpSpPr>
        <p:grpSpPr bwMode="auto">
          <a:xfrm>
            <a:off x="3544888" y="1200150"/>
            <a:ext cx="3003550" cy="5572125"/>
            <a:chOff x="1883" y="232"/>
            <a:chExt cx="2412" cy="4015"/>
          </a:xfrm>
        </p:grpSpPr>
        <p:pic>
          <p:nvPicPr>
            <p:cNvPr id="2164746" name="Picture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83" y="232"/>
              <a:ext cx="2412" cy="4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64747" name="AutoShape 7"/>
            <p:cNvSpPr>
              <a:spLocks noChangeArrowheads="1"/>
            </p:cNvSpPr>
            <p:nvPr/>
          </p:nvSpPr>
          <p:spPr bwMode="auto">
            <a:xfrm>
              <a:off x="2619" y="704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48" name="AutoShape 15"/>
            <p:cNvSpPr>
              <a:spLocks noChangeArrowheads="1"/>
            </p:cNvSpPr>
            <p:nvPr/>
          </p:nvSpPr>
          <p:spPr bwMode="auto">
            <a:xfrm>
              <a:off x="2701" y="1110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49" name="AutoShape 16"/>
            <p:cNvSpPr>
              <a:spLocks noChangeArrowheads="1"/>
            </p:cNvSpPr>
            <p:nvPr/>
          </p:nvSpPr>
          <p:spPr bwMode="auto">
            <a:xfrm>
              <a:off x="2790" y="1827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50" name="AutoShape 17"/>
            <p:cNvSpPr>
              <a:spLocks noChangeArrowheads="1"/>
            </p:cNvSpPr>
            <p:nvPr/>
          </p:nvSpPr>
          <p:spPr bwMode="auto">
            <a:xfrm>
              <a:off x="3075" y="1684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51" name="AutoShape 18"/>
            <p:cNvSpPr>
              <a:spLocks noChangeArrowheads="1"/>
            </p:cNvSpPr>
            <p:nvPr/>
          </p:nvSpPr>
          <p:spPr bwMode="auto">
            <a:xfrm>
              <a:off x="2714" y="1822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52" name="AutoShape 19"/>
            <p:cNvSpPr>
              <a:spLocks noChangeArrowheads="1"/>
            </p:cNvSpPr>
            <p:nvPr/>
          </p:nvSpPr>
          <p:spPr bwMode="auto">
            <a:xfrm>
              <a:off x="2801" y="2137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53" name="AutoShape 20"/>
            <p:cNvSpPr>
              <a:spLocks noChangeArrowheads="1"/>
            </p:cNvSpPr>
            <p:nvPr/>
          </p:nvSpPr>
          <p:spPr bwMode="auto">
            <a:xfrm>
              <a:off x="2641" y="2001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54" name="AutoShape 21"/>
            <p:cNvSpPr>
              <a:spLocks noChangeArrowheads="1"/>
            </p:cNvSpPr>
            <p:nvPr/>
          </p:nvSpPr>
          <p:spPr bwMode="auto">
            <a:xfrm>
              <a:off x="2576" y="2001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55" name="AutoShape 22"/>
            <p:cNvSpPr>
              <a:spLocks noChangeArrowheads="1"/>
            </p:cNvSpPr>
            <p:nvPr/>
          </p:nvSpPr>
          <p:spPr bwMode="auto">
            <a:xfrm>
              <a:off x="2508" y="2001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56" name="AutoShape 23"/>
            <p:cNvSpPr>
              <a:spLocks noChangeArrowheads="1"/>
            </p:cNvSpPr>
            <p:nvPr/>
          </p:nvSpPr>
          <p:spPr bwMode="auto">
            <a:xfrm>
              <a:off x="2868" y="2137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57" name="AutoShape 24"/>
            <p:cNvSpPr>
              <a:spLocks noChangeArrowheads="1"/>
            </p:cNvSpPr>
            <p:nvPr/>
          </p:nvSpPr>
          <p:spPr bwMode="auto">
            <a:xfrm>
              <a:off x="2936" y="2136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58" name="AutoShape 25"/>
            <p:cNvSpPr>
              <a:spLocks noChangeArrowheads="1"/>
            </p:cNvSpPr>
            <p:nvPr/>
          </p:nvSpPr>
          <p:spPr bwMode="auto">
            <a:xfrm>
              <a:off x="3004" y="2136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59" name="AutoShape 26"/>
            <p:cNvSpPr>
              <a:spLocks noChangeArrowheads="1"/>
            </p:cNvSpPr>
            <p:nvPr/>
          </p:nvSpPr>
          <p:spPr bwMode="auto">
            <a:xfrm>
              <a:off x="3059" y="2131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60" name="AutoShape 27"/>
            <p:cNvSpPr>
              <a:spLocks noChangeArrowheads="1"/>
            </p:cNvSpPr>
            <p:nvPr/>
          </p:nvSpPr>
          <p:spPr bwMode="auto">
            <a:xfrm>
              <a:off x="3120" y="2137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61" name="AutoShape 28"/>
            <p:cNvSpPr>
              <a:spLocks noChangeArrowheads="1"/>
            </p:cNvSpPr>
            <p:nvPr/>
          </p:nvSpPr>
          <p:spPr bwMode="auto">
            <a:xfrm>
              <a:off x="2691" y="2341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62" name="AutoShape 29"/>
            <p:cNvSpPr>
              <a:spLocks noChangeArrowheads="1"/>
            </p:cNvSpPr>
            <p:nvPr/>
          </p:nvSpPr>
          <p:spPr bwMode="auto">
            <a:xfrm>
              <a:off x="2758" y="2327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63" name="AutoShape 30"/>
            <p:cNvSpPr>
              <a:spLocks noChangeArrowheads="1"/>
            </p:cNvSpPr>
            <p:nvPr/>
          </p:nvSpPr>
          <p:spPr bwMode="auto">
            <a:xfrm>
              <a:off x="2531" y="2228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64" name="AutoShape 31"/>
            <p:cNvSpPr>
              <a:spLocks noChangeArrowheads="1"/>
            </p:cNvSpPr>
            <p:nvPr/>
          </p:nvSpPr>
          <p:spPr bwMode="auto">
            <a:xfrm>
              <a:off x="2463" y="2213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65" name="AutoShape 32"/>
            <p:cNvSpPr>
              <a:spLocks noChangeArrowheads="1"/>
            </p:cNvSpPr>
            <p:nvPr/>
          </p:nvSpPr>
          <p:spPr bwMode="auto">
            <a:xfrm>
              <a:off x="2981" y="2455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66" name="AutoShape 33"/>
            <p:cNvSpPr>
              <a:spLocks noChangeArrowheads="1"/>
            </p:cNvSpPr>
            <p:nvPr/>
          </p:nvSpPr>
          <p:spPr bwMode="auto">
            <a:xfrm>
              <a:off x="3036" y="2469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67" name="AutoShape 34"/>
            <p:cNvSpPr>
              <a:spLocks noChangeArrowheads="1"/>
            </p:cNvSpPr>
            <p:nvPr/>
          </p:nvSpPr>
          <p:spPr bwMode="auto">
            <a:xfrm>
              <a:off x="3097" y="2469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68" name="AutoShape 35"/>
            <p:cNvSpPr>
              <a:spLocks noChangeArrowheads="1"/>
            </p:cNvSpPr>
            <p:nvPr/>
          </p:nvSpPr>
          <p:spPr bwMode="auto">
            <a:xfrm>
              <a:off x="3165" y="2498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69" name="AutoShape 36"/>
            <p:cNvSpPr>
              <a:spLocks noChangeArrowheads="1"/>
            </p:cNvSpPr>
            <p:nvPr/>
          </p:nvSpPr>
          <p:spPr bwMode="auto">
            <a:xfrm>
              <a:off x="2868" y="2614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70" name="AutoShape 37"/>
            <p:cNvSpPr>
              <a:spLocks noChangeArrowheads="1"/>
            </p:cNvSpPr>
            <p:nvPr/>
          </p:nvSpPr>
          <p:spPr bwMode="auto">
            <a:xfrm>
              <a:off x="3210" y="2999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71" name="AutoShape 38"/>
            <p:cNvSpPr>
              <a:spLocks noChangeArrowheads="1"/>
            </p:cNvSpPr>
            <p:nvPr/>
          </p:nvSpPr>
          <p:spPr bwMode="auto">
            <a:xfrm>
              <a:off x="3369" y="2865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72" name="AutoShape 39"/>
            <p:cNvSpPr>
              <a:spLocks noChangeArrowheads="1"/>
            </p:cNvSpPr>
            <p:nvPr/>
          </p:nvSpPr>
          <p:spPr bwMode="auto">
            <a:xfrm>
              <a:off x="3414" y="2865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73" name="AutoShape 40"/>
            <p:cNvSpPr>
              <a:spLocks noChangeArrowheads="1"/>
            </p:cNvSpPr>
            <p:nvPr/>
          </p:nvSpPr>
          <p:spPr bwMode="auto">
            <a:xfrm>
              <a:off x="3459" y="2865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74" name="AutoShape 41"/>
            <p:cNvSpPr>
              <a:spLocks noChangeArrowheads="1"/>
            </p:cNvSpPr>
            <p:nvPr/>
          </p:nvSpPr>
          <p:spPr bwMode="auto">
            <a:xfrm>
              <a:off x="3336" y="2704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75" name="AutoShape 42"/>
            <p:cNvSpPr>
              <a:spLocks noChangeArrowheads="1"/>
            </p:cNvSpPr>
            <p:nvPr/>
          </p:nvSpPr>
          <p:spPr bwMode="auto">
            <a:xfrm>
              <a:off x="3391" y="2675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76" name="AutoShape 43"/>
            <p:cNvSpPr>
              <a:spLocks noChangeArrowheads="1"/>
            </p:cNvSpPr>
            <p:nvPr/>
          </p:nvSpPr>
          <p:spPr bwMode="auto">
            <a:xfrm>
              <a:off x="3436" y="3090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77" name="AutoShape 44"/>
            <p:cNvSpPr>
              <a:spLocks noChangeArrowheads="1"/>
            </p:cNvSpPr>
            <p:nvPr/>
          </p:nvSpPr>
          <p:spPr bwMode="auto">
            <a:xfrm>
              <a:off x="2913" y="2970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78" name="AutoShape 45"/>
            <p:cNvSpPr>
              <a:spLocks noChangeArrowheads="1"/>
            </p:cNvSpPr>
            <p:nvPr/>
          </p:nvSpPr>
          <p:spPr bwMode="auto">
            <a:xfrm>
              <a:off x="2981" y="3050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79" name="AutoShape 46"/>
            <p:cNvSpPr>
              <a:spLocks noChangeArrowheads="1"/>
            </p:cNvSpPr>
            <p:nvPr/>
          </p:nvSpPr>
          <p:spPr bwMode="auto">
            <a:xfrm>
              <a:off x="3049" y="3036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80" name="AutoShape 47"/>
            <p:cNvSpPr>
              <a:spLocks noChangeArrowheads="1"/>
            </p:cNvSpPr>
            <p:nvPr/>
          </p:nvSpPr>
          <p:spPr bwMode="auto">
            <a:xfrm>
              <a:off x="3120" y="3028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81" name="AutoShape 48"/>
            <p:cNvSpPr>
              <a:spLocks noChangeArrowheads="1"/>
            </p:cNvSpPr>
            <p:nvPr/>
          </p:nvSpPr>
          <p:spPr bwMode="auto">
            <a:xfrm>
              <a:off x="3846" y="2879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82" name="AutoShape 49"/>
            <p:cNvSpPr>
              <a:spLocks noChangeArrowheads="1"/>
            </p:cNvSpPr>
            <p:nvPr/>
          </p:nvSpPr>
          <p:spPr bwMode="auto">
            <a:xfrm>
              <a:off x="3891" y="2893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83" name="AutoShape 50"/>
            <p:cNvSpPr>
              <a:spLocks noChangeArrowheads="1"/>
            </p:cNvSpPr>
            <p:nvPr/>
          </p:nvSpPr>
          <p:spPr bwMode="auto">
            <a:xfrm>
              <a:off x="3936" y="2907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84" name="AutoShape 51"/>
            <p:cNvSpPr>
              <a:spLocks noChangeArrowheads="1"/>
            </p:cNvSpPr>
            <p:nvPr/>
          </p:nvSpPr>
          <p:spPr bwMode="auto">
            <a:xfrm>
              <a:off x="2576" y="1139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85" name="AutoShape 52"/>
            <p:cNvSpPr>
              <a:spLocks noChangeArrowheads="1"/>
            </p:cNvSpPr>
            <p:nvPr/>
          </p:nvSpPr>
          <p:spPr bwMode="auto">
            <a:xfrm>
              <a:off x="2463" y="1139"/>
              <a:ext cx="45" cy="29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164786" name="Oval 53"/>
            <p:cNvSpPr>
              <a:spLocks noChangeArrowheads="1"/>
            </p:cNvSpPr>
            <p:nvPr/>
          </p:nvSpPr>
          <p:spPr bwMode="auto">
            <a:xfrm>
              <a:off x="2888" y="2341"/>
              <a:ext cx="295" cy="416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4787" name="Oval 54"/>
            <p:cNvSpPr>
              <a:spLocks noChangeArrowheads="1"/>
            </p:cNvSpPr>
            <p:nvPr/>
          </p:nvSpPr>
          <p:spPr bwMode="auto">
            <a:xfrm>
              <a:off x="2576" y="1026"/>
              <a:ext cx="295" cy="416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4788" name="Oval 55"/>
            <p:cNvSpPr>
              <a:spLocks noChangeArrowheads="1"/>
            </p:cNvSpPr>
            <p:nvPr/>
          </p:nvSpPr>
          <p:spPr bwMode="auto">
            <a:xfrm>
              <a:off x="2531" y="1812"/>
              <a:ext cx="295" cy="416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4789" name="Oval 56"/>
            <p:cNvSpPr>
              <a:spLocks noChangeArrowheads="1"/>
            </p:cNvSpPr>
            <p:nvPr/>
          </p:nvSpPr>
          <p:spPr bwMode="auto">
            <a:xfrm>
              <a:off x="3209" y="2549"/>
              <a:ext cx="295" cy="416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4790" name="Oval 57"/>
            <p:cNvSpPr>
              <a:spLocks noChangeArrowheads="1"/>
            </p:cNvSpPr>
            <p:nvPr/>
          </p:nvSpPr>
          <p:spPr bwMode="auto">
            <a:xfrm>
              <a:off x="3210" y="2894"/>
              <a:ext cx="295" cy="416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4791" name="Oval 58"/>
            <p:cNvSpPr>
              <a:spLocks noChangeArrowheads="1"/>
            </p:cNvSpPr>
            <p:nvPr/>
          </p:nvSpPr>
          <p:spPr bwMode="auto">
            <a:xfrm>
              <a:off x="2493" y="496"/>
              <a:ext cx="295" cy="416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-3175" y="1196975"/>
            <a:ext cx="3897313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Общий объем тонких уголь-ных шламов, выпускаемых обогатительными фабриками Кузбасса, составляет более </a:t>
            </a: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defTabSz="914400"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10 500 тыс. тонн в</a:t>
            </a: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год.</a:t>
            </a:r>
          </a:p>
        </p:txBody>
      </p:sp>
      <p:pic>
        <p:nvPicPr>
          <p:cNvPr id="2164744" name="Picture 5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175" y="4386263"/>
            <a:ext cx="4297363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6651" name="Rectangle 59"/>
          <p:cNvSpPr>
            <a:spLocks noChangeArrowheads="1"/>
          </p:cNvSpPr>
          <p:nvPr/>
        </p:nvSpPr>
        <p:spPr bwMode="auto">
          <a:xfrm>
            <a:off x="781050" y="4216400"/>
            <a:ext cx="33115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Гранулометрический состав</a:t>
            </a:r>
          </a:p>
          <a:p>
            <a:pPr algn="ctr" defTabSz="914400">
              <a:defRPr/>
            </a:pPr>
            <a:r>
              <a:rPr 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шламов</a:t>
            </a:r>
          </a:p>
        </p:txBody>
      </p:sp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202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82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-3175" y="0"/>
            <a:ext cx="9909175" cy="11969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endParaRPr lang="en-US" sz="2400" b="1">
              <a:solidFill>
                <a:srgbClr val="FFC000"/>
              </a:solidFill>
              <a:latin typeface="Cambria" pitchFamily="18" charset="0"/>
              <a:cs typeface="Times New Roman" pitchFamily="18" charset="0"/>
            </a:endParaRPr>
          </a:p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r>
              <a:rPr lang="en-US" sz="2400" b="1">
                <a:solidFill>
                  <a:srgbClr val="FFC000"/>
                </a:solidFill>
                <a:latin typeface="Cambria" pitchFamily="18" charset="0"/>
                <a:cs typeface="Times New Roman" pitchFamily="18" charset="0"/>
              </a:rPr>
              <a:t>   </a:t>
            </a:r>
            <a:endParaRPr lang="ru-RU" sz="2000" b="1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165762" name="object 3"/>
          <p:cNvSpPr>
            <a:spLocks noChangeArrowheads="1"/>
          </p:cNvSpPr>
          <p:nvPr/>
        </p:nvSpPr>
        <p:spPr bwMode="auto">
          <a:xfrm>
            <a:off x="0" y="0"/>
            <a:ext cx="9906000" cy="684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0" y="0"/>
            <a:ext cx="9909175" cy="6207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endParaRPr lang="en-US" sz="2400" b="1">
              <a:solidFill>
                <a:srgbClr val="FFC000"/>
              </a:solidFill>
              <a:latin typeface="Cambria" pitchFamily="18" charset="0"/>
              <a:cs typeface="Times New Roman" pitchFamily="18" charset="0"/>
            </a:endParaRPr>
          </a:p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r>
              <a:rPr lang="en-US" sz="2400" b="1">
                <a:solidFill>
                  <a:srgbClr val="FFC000"/>
                </a:solidFill>
                <a:latin typeface="Cambria" pitchFamily="18" charset="0"/>
                <a:cs typeface="Times New Roman" pitchFamily="18" charset="0"/>
              </a:rPr>
              <a:t>   </a:t>
            </a:r>
            <a:endParaRPr lang="ru-RU" sz="2000" b="1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00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5350" y="0"/>
            <a:ext cx="8420100" cy="503238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Информация об угольных шламах ОФ Кузбасса</a:t>
            </a:r>
            <a:r>
              <a:rPr lang="ru-RU" altLang="ru-RU" sz="4000" smtClean="0"/>
              <a:t> </a:t>
            </a:r>
          </a:p>
        </p:txBody>
      </p:sp>
      <p:graphicFrame>
        <p:nvGraphicFramePr>
          <p:cNvPr id="1751133" name="Group 93"/>
          <p:cNvGraphicFramePr>
            <a:graphicFrameLocks noGrp="1"/>
          </p:cNvGraphicFramePr>
          <p:nvPr>
            <p:ph idx="4294967295"/>
          </p:nvPr>
        </p:nvGraphicFramePr>
        <p:xfrm>
          <a:off x="844550" y="668338"/>
          <a:ext cx="8424863" cy="5954712"/>
        </p:xfrm>
        <a:graphic>
          <a:graphicData uri="http://schemas.openxmlformats.org/drawingml/2006/table">
            <a:tbl>
              <a:tblPr/>
              <a:tblGrid>
                <a:gridCol w="4500563"/>
                <a:gridCol w="1025525"/>
                <a:gridCol w="1420812"/>
                <a:gridCol w="1477963"/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Наименование ОФ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Влага,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Зольность,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Выход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т/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ЦОФ «Абашевская»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- 3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 «Антоновская»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– 44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ЦОФ «Щедрухинская»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более 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114 000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 «Матюшинская»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45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 «Бачатская»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– 40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Разрез Красногорский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– 38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25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 «Северная»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– 35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108 000</a:t>
                      </a:r>
                      <a:endParaRPr kumimoji="0" lang="en-US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 «Спутник»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– 30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Разрез «Шестаки»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23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 «им. Кирова»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5 - 40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0 - 38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960 000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 «Комсомолец»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37 -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 «Талдинская-энергетическая»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25 - 38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720 000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0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0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0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785" name="object 3"/>
          <p:cNvSpPr>
            <a:spLocks noChangeArrowheads="1"/>
          </p:cNvSpPr>
          <p:nvPr/>
        </p:nvSpPr>
        <p:spPr bwMode="auto">
          <a:xfrm>
            <a:off x="0" y="0"/>
            <a:ext cx="9906000" cy="68246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grpSp>
        <p:nvGrpSpPr>
          <p:cNvPr id="824367" name="Group 47"/>
          <p:cNvGrpSpPr>
            <a:grpSpLocks/>
          </p:cNvGrpSpPr>
          <p:nvPr/>
        </p:nvGrpSpPr>
        <p:grpSpPr bwMode="auto">
          <a:xfrm>
            <a:off x="2171700" y="4905375"/>
            <a:ext cx="2352675" cy="1463675"/>
            <a:chOff x="2039" y="3141"/>
            <a:chExt cx="1195" cy="833"/>
          </a:xfrm>
        </p:grpSpPr>
        <p:pic>
          <p:nvPicPr>
            <p:cNvPr id="2166827" name="Picture 10" descr="IMG_08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39" y="3141"/>
              <a:ext cx="1180" cy="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66828" name="Rectangle 45"/>
            <p:cNvSpPr>
              <a:spLocks noChangeArrowheads="1"/>
            </p:cNvSpPr>
            <p:nvPr/>
          </p:nvSpPr>
          <p:spPr bwMode="auto">
            <a:xfrm>
              <a:off x="2054" y="3141"/>
              <a:ext cx="1180" cy="833"/>
            </a:xfrm>
            <a:prstGeom prst="rect">
              <a:avLst/>
            </a:prstGeom>
            <a:noFill/>
            <a:ln w="57150" cmpd="thinThick">
              <a:solidFill>
                <a:srgbClr val="0066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-3175" y="0"/>
            <a:ext cx="9909175" cy="11969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endParaRPr lang="en-US" sz="2400" b="1">
              <a:solidFill>
                <a:srgbClr val="FFC000"/>
              </a:solidFill>
              <a:latin typeface="Cambria" pitchFamily="18" charset="0"/>
              <a:cs typeface="Times New Roman" pitchFamily="18" charset="0"/>
            </a:endParaRPr>
          </a:p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r>
              <a:rPr lang="en-US" sz="2400" b="1">
                <a:solidFill>
                  <a:srgbClr val="FFC000"/>
                </a:solidFill>
                <a:latin typeface="Cambria" pitchFamily="18" charset="0"/>
                <a:cs typeface="Times New Roman" pitchFamily="18" charset="0"/>
              </a:rPr>
              <a:t>   </a:t>
            </a:r>
            <a:endParaRPr lang="ru-RU" sz="2000" b="1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grpSp>
        <p:nvGrpSpPr>
          <p:cNvPr id="824324" name="Group 4"/>
          <p:cNvGrpSpPr>
            <a:grpSpLocks/>
          </p:cNvGrpSpPr>
          <p:nvPr/>
        </p:nvGrpSpPr>
        <p:grpSpPr bwMode="auto">
          <a:xfrm>
            <a:off x="155575" y="2566988"/>
            <a:ext cx="1831975" cy="2665412"/>
            <a:chOff x="138" y="1193"/>
            <a:chExt cx="792" cy="1399"/>
          </a:xfrm>
        </p:grpSpPr>
        <p:pic>
          <p:nvPicPr>
            <p:cNvPr id="2166824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" y="2064"/>
              <a:ext cx="768" cy="5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166825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8" y="1193"/>
              <a:ext cx="792" cy="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66826" name="Rectangle 7"/>
            <p:cNvSpPr>
              <a:spLocks noChangeArrowheads="1"/>
            </p:cNvSpPr>
            <p:nvPr/>
          </p:nvSpPr>
          <p:spPr bwMode="auto">
            <a:xfrm>
              <a:off x="144" y="1200"/>
              <a:ext cx="768" cy="1392"/>
            </a:xfrm>
            <a:prstGeom prst="rect">
              <a:avLst/>
            </a:prstGeom>
            <a:noFill/>
            <a:ln w="57150" cmpd="thinThick">
              <a:solidFill>
                <a:srgbClr val="00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24328" name="AutoShape 8"/>
          <p:cNvSpPr>
            <a:spLocks noChangeArrowheads="1"/>
          </p:cNvSpPr>
          <p:nvPr/>
        </p:nvSpPr>
        <p:spPr bwMode="auto">
          <a:xfrm>
            <a:off x="635000" y="5141913"/>
            <a:ext cx="468313" cy="719137"/>
          </a:xfrm>
          <a:prstGeom prst="downArrow">
            <a:avLst>
              <a:gd name="adj1" fmla="val 50000"/>
              <a:gd name="adj2" fmla="val 38390"/>
            </a:avLst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4329" name="AutoShape 9"/>
          <p:cNvSpPr>
            <a:spLocks noChangeArrowheads="1"/>
          </p:cNvSpPr>
          <p:nvPr/>
        </p:nvSpPr>
        <p:spPr bwMode="auto">
          <a:xfrm>
            <a:off x="1946275" y="2501900"/>
            <a:ext cx="1704975" cy="463550"/>
          </a:xfrm>
          <a:prstGeom prst="rightArrow">
            <a:avLst>
              <a:gd name="adj1" fmla="val 50000"/>
              <a:gd name="adj2" fmla="val 91952"/>
            </a:avLst>
          </a:prstGeom>
          <a:gradFill rotWithShape="1">
            <a:gsLst>
              <a:gs pos="0">
                <a:schemeClr val="bg1"/>
              </a:gs>
              <a:gs pos="50000">
                <a:srgbClr val="0000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24331" name="Rectangle 11"/>
          <p:cNvSpPr>
            <a:spLocks noChangeArrowheads="1"/>
          </p:cNvSpPr>
          <p:nvPr/>
        </p:nvSpPr>
        <p:spPr bwMode="auto">
          <a:xfrm>
            <a:off x="1987550" y="2189163"/>
            <a:ext cx="162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концентрат</a:t>
            </a:r>
          </a:p>
        </p:txBody>
      </p:sp>
      <p:sp>
        <p:nvSpPr>
          <p:cNvPr id="824333" name="Rectangle 13"/>
          <p:cNvSpPr>
            <a:spLocks noChangeArrowheads="1"/>
          </p:cNvSpPr>
          <p:nvPr/>
        </p:nvSpPr>
        <p:spPr bwMode="auto">
          <a:xfrm>
            <a:off x="169863" y="1963738"/>
            <a:ext cx="20764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Обогатительная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фабрика</a:t>
            </a:r>
          </a:p>
        </p:txBody>
      </p:sp>
      <p:sp>
        <p:nvSpPr>
          <p:cNvPr id="824334" name="Rectangle 14"/>
          <p:cNvSpPr>
            <a:spLocks noChangeArrowheads="1"/>
          </p:cNvSpPr>
          <p:nvPr/>
        </p:nvSpPr>
        <p:spPr bwMode="auto">
          <a:xfrm>
            <a:off x="4665663" y="1133475"/>
            <a:ext cx="28273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Цех по приготовлению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ВУТ </a:t>
            </a:r>
          </a:p>
        </p:txBody>
      </p:sp>
      <p:sp>
        <p:nvSpPr>
          <p:cNvPr id="824335" name="Rectangle 15"/>
          <p:cNvSpPr>
            <a:spLocks noChangeArrowheads="1"/>
          </p:cNvSpPr>
          <p:nvPr/>
        </p:nvSpPr>
        <p:spPr bwMode="auto">
          <a:xfrm>
            <a:off x="3889375" y="4000500"/>
            <a:ext cx="1222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угольный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шлам</a:t>
            </a:r>
          </a:p>
        </p:txBody>
      </p:sp>
      <p:sp>
        <p:nvSpPr>
          <p:cNvPr id="824336" name="Rectangle 16"/>
          <p:cNvSpPr>
            <a:spLocks noChangeArrowheads="1"/>
          </p:cNvSpPr>
          <p:nvPr/>
        </p:nvSpPr>
        <p:spPr bwMode="auto">
          <a:xfrm>
            <a:off x="415925" y="5773738"/>
            <a:ext cx="958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порода</a:t>
            </a:r>
          </a:p>
        </p:txBody>
      </p:sp>
      <p:sp>
        <p:nvSpPr>
          <p:cNvPr id="824339" name="Rectangle 19"/>
          <p:cNvSpPr>
            <a:spLocks noChangeArrowheads="1"/>
          </p:cNvSpPr>
          <p:nvPr/>
        </p:nvSpPr>
        <p:spPr bwMode="auto">
          <a:xfrm>
            <a:off x="7908925" y="2033588"/>
            <a:ext cx="1589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ТЭЦ, ГРЭС </a:t>
            </a:r>
          </a:p>
        </p:txBody>
      </p:sp>
      <p:sp>
        <p:nvSpPr>
          <p:cNvPr id="824340" name="Rectangle 20"/>
          <p:cNvSpPr>
            <a:spLocks noChangeArrowheads="1"/>
          </p:cNvSpPr>
          <p:nvPr/>
        </p:nvSpPr>
        <p:spPr bwMode="auto">
          <a:xfrm>
            <a:off x="7972425" y="5518150"/>
            <a:ext cx="1468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Котельные</a:t>
            </a:r>
          </a:p>
        </p:txBody>
      </p:sp>
      <p:grpSp>
        <p:nvGrpSpPr>
          <p:cNvPr id="824353" name="Group 33"/>
          <p:cNvGrpSpPr>
            <a:grpSpLocks/>
          </p:cNvGrpSpPr>
          <p:nvPr/>
        </p:nvGrpSpPr>
        <p:grpSpPr bwMode="auto">
          <a:xfrm>
            <a:off x="7874000" y="2387600"/>
            <a:ext cx="1912938" cy="1120775"/>
            <a:chOff x="4742" y="2355"/>
            <a:chExt cx="1351" cy="613"/>
          </a:xfrm>
        </p:grpSpPr>
        <p:sp>
          <p:nvSpPr>
            <p:cNvPr id="2166822" name="Rectangle 2"/>
            <p:cNvSpPr>
              <a:spLocks noChangeArrowheads="1"/>
            </p:cNvSpPr>
            <p:nvPr/>
          </p:nvSpPr>
          <p:spPr bwMode="auto">
            <a:xfrm>
              <a:off x="4742" y="2355"/>
              <a:ext cx="1351" cy="613"/>
            </a:xfrm>
            <a:prstGeom prst="rect">
              <a:avLst/>
            </a:prstGeom>
            <a:noFill/>
            <a:ln w="57150" cmpd="thinThick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166823" name="Picture 23" descr="026_expert-sibir_04-0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67" y="2355"/>
              <a:ext cx="1326" cy="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24368" name="Group 48"/>
          <p:cNvGrpSpPr>
            <a:grpSpLocks/>
          </p:cNvGrpSpPr>
          <p:nvPr/>
        </p:nvGrpSpPr>
        <p:grpSpPr bwMode="auto">
          <a:xfrm>
            <a:off x="4524375" y="1743075"/>
            <a:ext cx="2525713" cy="2079625"/>
            <a:chOff x="3357" y="1493"/>
            <a:chExt cx="1032" cy="670"/>
          </a:xfrm>
        </p:grpSpPr>
        <p:pic>
          <p:nvPicPr>
            <p:cNvPr id="2166820" name="Picture 22" descr="zdanie_dlya_proizvodstva  (11)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357" y="1504"/>
              <a:ext cx="1032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66821" name="Rectangle 24"/>
            <p:cNvSpPr>
              <a:spLocks noChangeArrowheads="1"/>
            </p:cNvSpPr>
            <p:nvPr/>
          </p:nvSpPr>
          <p:spPr bwMode="auto">
            <a:xfrm>
              <a:off x="3357" y="1493"/>
              <a:ext cx="1032" cy="658"/>
            </a:xfrm>
            <a:prstGeom prst="rect">
              <a:avLst/>
            </a:prstGeom>
            <a:noFill/>
            <a:ln w="57150" cmpd="thinThick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24354" name="Group 34"/>
          <p:cNvGrpSpPr>
            <a:grpSpLocks/>
          </p:cNvGrpSpPr>
          <p:nvPr/>
        </p:nvGrpSpPr>
        <p:grpSpPr bwMode="auto">
          <a:xfrm>
            <a:off x="7972425" y="5854700"/>
            <a:ext cx="1695450" cy="971550"/>
            <a:chOff x="5061" y="3217"/>
            <a:chExt cx="885" cy="612"/>
          </a:xfrm>
        </p:grpSpPr>
        <p:pic>
          <p:nvPicPr>
            <p:cNvPr id="2166818" name="Picture 3" descr="269c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061" y="3217"/>
              <a:ext cx="885" cy="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66819" name="Rectangle 25"/>
            <p:cNvSpPr>
              <a:spLocks noChangeArrowheads="1"/>
            </p:cNvSpPr>
            <p:nvPr/>
          </p:nvSpPr>
          <p:spPr bwMode="auto">
            <a:xfrm>
              <a:off x="5061" y="3217"/>
              <a:ext cx="884" cy="612"/>
            </a:xfrm>
            <a:prstGeom prst="rect">
              <a:avLst/>
            </a:prstGeom>
            <a:noFill/>
            <a:ln w="57150" cmpd="thinThick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24348" name="Rectangle 28"/>
          <p:cNvSpPr>
            <a:spLocks noChangeArrowheads="1"/>
          </p:cNvSpPr>
          <p:nvPr/>
        </p:nvSpPr>
        <p:spPr bwMode="auto">
          <a:xfrm>
            <a:off x="6967538" y="4781550"/>
            <a:ext cx="284162" cy="1079500"/>
          </a:xfrm>
          <a:prstGeom prst="rect">
            <a:avLst/>
          </a:prstGeom>
          <a:gradFill rotWithShape="1">
            <a:gsLst>
              <a:gs pos="0">
                <a:srgbClr val="E3F319"/>
              </a:gs>
              <a:gs pos="50000">
                <a:srgbClr val="996633"/>
              </a:gs>
              <a:gs pos="100000">
                <a:srgbClr val="E3F31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4349" name="Rectangle 29"/>
          <p:cNvSpPr>
            <a:spLocks noChangeArrowheads="1"/>
          </p:cNvSpPr>
          <p:nvPr/>
        </p:nvSpPr>
        <p:spPr bwMode="auto">
          <a:xfrm>
            <a:off x="5416550" y="4495800"/>
            <a:ext cx="1550988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75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гидро-</a:t>
            </a:r>
          </a:p>
          <a:p>
            <a:pPr algn="r">
              <a:lnSpc>
                <a:spcPct val="75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транспорт</a:t>
            </a:r>
            <a:endParaRPr lang="en-US" sz="2000" b="1" i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r">
              <a:lnSpc>
                <a:spcPct val="75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авто-</a:t>
            </a:r>
          </a:p>
          <a:p>
            <a:pPr algn="r">
              <a:lnSpc>
                <a:spcPct val="75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транспорт</a:t>
            </a:r>
          </a:p>
          <a:p>
            <a:pPr algn="ctr">
              <a:lnSpc>
                <a:spcPct val="75000"/>
              </a:lnSpc>
              <a:defRPr/>
            </a:pPr>
            <a:endParaRPr lang="ru-RU" sz="2000" b="1" i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24350" name="AutoShape 30"/>
          <p:cNvSpPr>
            <a:spLocks noChangeArrowheads="1"/>
          </p:cNvSpPr>
          <p:nvPr/>
        </p:nvSpPr>
        <p:spPr bwMode="auto">
          <a:xfrm>
            <a:off x="6967538" y="2849563"/>
            <a:ext cx="1012825" cy="755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50000">
                <a:srgbClr val="8000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73050" y="257175"/>
            <a:ext cx="9224963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230188" algn="ctr">
              <a:defRPr/>
            </a:pPr>
            <a:r>
              <a:rPr lang="ru-RU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ПРЕДЛАГАЕМЫЕ ВАРИАНТЫ РЕШЕНИЯ ПРОБЛЕМЫ</a:t>
            </a:r>
          </a:p>
        </p:txBody>
      </p:sp>
      <p:sp>
        <p:nvSpPr>
          <p:cNvPr id="824357" name="Rectangle 37"/>
          <p:cNvSpPr>
            <a:spLocks noChangeArrowheads="1"/>
          </p:cNvSpPr>
          <p:nvPr/>
        </p:nvSpPr>
        <p:spPr bwMode="auto">
          <a:xfrm>
            <a:off x="7874000" y="3786188"/>
            <a:ext cx="1465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 ТЭЦ</a:t>
            </a:r>
          </a:p>
        </p:txBody>
      </p:sp>
      <p:sp>
        <p:nvSpPr>
          <p:cNvPr id="824358" name="Rectangle 38"/>
          <p:cNvSpPr>
            <a:spLocks noChangeArrowheads="1"/>
          </p:cNvSpPr>
          <p:nvPr/>
        </p:nvSpPr>
        <p:spPr bwMode="auto">
          <a:xfrm>
            <a:off x="3557588" y="4000500"/>
            <a:ext cx="327025" cy="11414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FFF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24362" name="Rectangle 42"/>
          <p:cNvSpPr>
            <a:spLocks noChangeArrowheads="1"/>
          </p:cNvSpPr>
          <p:nvPr/>
        </p:nvSpPr>
        <p:spPr bwMode="auto">
          <a:xfrm>
            <a:off x="6967538" y="3522663"/>
            <a:ext cx="311150" cy="1079500"/>
          </a:xfrm>
          <a:prstGeom prst="rect">
            <a:avLst/>
          </a:prstGeom>
          <a:gradFill rotWithShape="1">
            <a:gsLst>
              <a:gs pos="0">
                <a:srgbClr val="E3F319"/>
              </a:gs>
              <a:gs pos="50000">
                <a:srgbClr val="996633"/>
              </a:gs>
              <a:gs pos="100000">
                <a:srgbClr val="E3F31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4363" name="AutoShape 43"/>
          <p:cNvSpPr>
            <a:spLocks noChangeArrowheads="1"/>
          </p:cNvSpPr>
          <p:nvPr/>
        </p:nvSpPr>
        <p:spPr bwMode="auto">
          <a:xfrm flipV="1">
            <a:off x="5954713" y="3781425"/>
            <a:ext cx="1012825" cy="755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50000">
                <a:srgbClr val="8000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4347" name="AutoShape 27"/>
          <p:cNvSpPr>
            <a:spLocks noChangeArrowheads="1"/>
          </p:cNvSpPr>
          <p:nvPr/>
        </p:nvSpPr>
        <p:spPr bwMode="auto">
          <a:xfrm flipV="1">
            <a:off x="6967538" y="4495800"/>
            <a:ext cx="1012825" cy="755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50000">
                <a:srgbClr val="8000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824371" name="Group 51"/>
          <p:cNvGrpSpPr>
            <a:grpSpLocks/>
          </p:cNvGrpSpPr>
          <p:nvPr/>
        </p:nvGrpSpPr>
        <p:grpSpPr bwMode="auto">
          <a:xfrm>
            <a:off x="7927975" y="4122738"/>
            <a:ext cx="1789113" cy="1147762"/>
            <a:chOff x="4982" y="3517"/>
            <a:chExt cx="1024" cy="656"/>
          </a:xfrm>
        </p:grpSpPr>
        <p:pic>
          <p:nvPicPr>
            <p:cNvPr id="2166816" name="Picture 3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010" y="3517"/>
              <a:ext cx="996" cy="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66817" name="Rectangle 44"/>
            <p:cNvSpPr>
              <a:spLocks noChangeArrowheads="1"/>
            </p:cNvSpPr>
            <p:nvPr/>
          </p:nvSpPr>
          <p:spPr bwMode="auto">
            <a:xfrm>
              <a:off x="4982" y="3517"/>
              <a:ext cx="1024" cy="656"/>
            </a:xfrm>
            <a:prstGeom prst="rect">
              <a:avLst/>
            </a:prstGeom>
            <a:noFill/>
            <a:ln w="57150" cmpd="thinThick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24337" name="AutoShape 17"/>
          <p:cNvSpPr>
            <a:spLocks noChangeArrowheads="1"/>
          </p:cNvSpPr>
          <p:nvPr/>
        </p:nvSpPr>
        <p:spPr bwMode="auto">
          <a:xfrm>
            <a:off x="3557588" y="3476625"/>
            <a:ext cx="1108075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50000">
                <a:srgbClr val="66FFFF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4355" name="AutoShape 35"/>
          <p:cNvSpPr>
            <a:spLocks noChangeArrowheads="1"/>
          </p:cNvSpPr>
          <p:nvPr/>
        </p:nvSpPr>
        <p:spPr bwMode="auto">
          <a:xfrm flipV="1">
            <a:off x="6967538" y="5648325"/>
            <a:ext cx="1012825" cy="755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50000">
                <a:srgbClr val="8000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4369" name="AutoShape 49"/>
          <p:cNvSpPr>
            <a:spLocks noChangeArrowheads="1"/>
          </p:cNvSpPr>
          <p:nvPr/>
        </p:nvSpPr>
        <p:spPr bwMode="auto">
          <a:xfrm>
            <a:off x="1946275" y="2944813"/>
            <a:ext cx="2719388" cy="531812"/>
          </a:xfrm>
          <a:prstGeom prst="rightArrow">
            <a:avLst>
              <a:gd name="adj1" fmla="val 50000"/>
              <a:gd name="adj2" fmla="val 127836"/>
            </a:avLst>
          </a:prstGeom>
          <a:gradFill rotWithShape="1">
            <a:gsLst>
              <a:gs pos="0">
                <a:srgbClr val="00FFFF"/>
              </a:gs>
              <a:gs pos="50000">
                <a:schemeClr val="tx1"/>
              </a:gs>
              <a:gs pos="100000">
                <a:srgbClr val="00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24370" name="AutoShape 50"/>
          <p:cNvSpPr>
            <a:spLocks noChangeArrowheads="1"/>
          </p:cNvSpPr>
          <p:nvPr/>
        </p:nvSpPr>
        <p:spPr bwMode="auto">
          <a:xfrm flipV="1">
            <a:off x="1987550" y="3786188"/>
            <a:ext cx="1295400" cy="1260475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gradFill rotWithShape="1">
            <a:gsLst>
              <a:gs pos="0">
                <a:srgbClr val="00FFFF"/>
              </a:gs>
              <a:gs pos="50000">
                <a:schemeClr val="tx1"/>
              </a:gs>
              <a:gs pos="100000">
                <a:srgbClr val="00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24338" name="Rectangle 18"/>
          <p:cNvSpPr>
            <a:spLocks noChangeArrowheads="1"/>
          </p:cNvSpPr>
          <p:nvPr/>
        </p:nvSpPr>
        <p:spPr bwMode="auto">
          <a:xfrm>
            <a:off x="1987550" y="3241675"/>
            <a:ext cx="1222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угольный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шлам</a:t>
            </a:r>
          </a:p>
        </p:txBody>
      </p:sp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2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2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2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24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24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24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24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2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2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2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2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2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2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2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2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2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82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82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82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82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82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82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82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82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82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82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82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328" grpId="0" animBg="1"/>
      <p:bldP spid="824329" grpId="0" animBg="1"/>
      <p:bldP spid="824331" grpId="0"/>
      <p:bldP spid="824333" grpId="0"/>
      <p:bldP spid="824334" grpId="0"/>
      <p:bldP spid="824335" grpId="0"/>
      <p:bldP spid="824336" grpId="0"/>
      <p:bldP spid="824339" grpId="0"/>
      <p:bldP spid="824340" grpId="0"/>
      <p:bldP spid="824348" grpId="0" animBg="1"/>
      <p:bldP spid="824349" grpId="0"/>
      <p:bldP spid="824350" grpId="0" animBg="1"/>
      <p:bldP spid="824357" grpId="0"/>
      <p:bldP spid="824358" grpId="0" animBg="1"/>
      <p:bldP spid="824362" grpId="0" animBg="1"/>
      <p:bldP spid="824363" grpId="0" animBg="1"/>
      <p:bldP spid="824347" grpId="0" animBg="1"/>
      <p:bldP spid="824337" grpId="0" animBg="1"/>
      <p:bldP spid="824355" grpId="0" animBg="1"/>
      <p:bldP spid="824369" grpId="0" animBg="1"/>
      <p:bldP spid="8243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809" name="object 3"/>
          <p:cNvSpPr>
            <a:spLocks noChangeArrowheads="1"/>
          </p:cNvSpPr>
          <p:nvPr/>
        </p:nvSpPr>
        <p:spPr bwMode="auto">
          <a:xfrm>
            <a:off x="0" y="0"/>
            <a:ext cx="98980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-36513"/>
            <a:ext cx="9909175" cy="119697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defTabSz="914400">
              <a:buClr>
                <a:srgbClr val="E46C0A"/>
              </a:buClr>
              <a:buSzPct val="128000"/>
              <a:defRPr/>
            </a:pPr>
            <a:endParaRPr lang="ru-RU" sz="2000" b="1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29445" name="Rectangle 5"/>
          <p:cNvSpPr>
            <a:spLocks noChangeArrowheads="1"/>
          </p:cNvSpPr>
          <p:nvPr/>
        </p:nvSpPr>
        <p:spPr bwMode="auto">
          <a:xfrm>
            <a:off x="415925" y="0"/>
            <a:ext cx="91328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Технологический комплекс приготовления и сжигания</a:t>
            </a:r>
          </a:p>
          <a:p>
            <a:pPr algn="ctr"/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водоугольного топлива  КузГТУ</a:t>
            </a:r>
          </a:p>
        </p:txBody>
      </p:sp>
      <p:pic>
        <p:nvPicPr>
          <p:cNvPr id="2167812" name="Picture 13" descr="Сжигание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3725" y="1160463"/>
            <a:ext cx="3419475" cy="27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7813" name="Picture 12" descr="Компрессо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1925" y="4068763"/>
            <a:ext cx="3189288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7814" name="Picture 11" descr="Участок сжигания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1213" y="3656013"/>
            <a:ext cx="527685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7815" name="Прямоугольник 16"/>
          <p:cNvSpPr>
            <a:spLocks noChangeArrowheads="1"/>
          </p:cNvSpPr>
          <p:nvPr/>
        </p:nvSpPr>
        <p:spPr bwMode="auto">
          <a:xfrm>
            <a:off x="5673725" y="6537325"/>
            <a:ext cx="422116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80000"/>
              </a:lnSpc>
            </a:pPr>
            <a:r>
              <a:rPr lang="ru-RU" sz="1800" b="1" i="1">
                <a:solidFill>
                  <a:schemeClr val="bg1"/>
                </a:solidFill>
              </a:rPr>
              <a:t>Участок сжигания топлива</a:t>
            </a:r>
          </a:p>
        </p:txBody>
      </p:sp>
      <p:pic>
        <p:nvPicPr>
          <p:cNvPr id="2167816" name="Picture 10" descr="Участок подготовки топлива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160463"/>
            <a:ext cx="5676900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7817" name="Прямоугольник 8"/>
          <p:cNvSpPr>
            <a:spLocks noChangeArrowheads="1"/>
          </p:cNvSpPr>
          <p:nvPr/>
        </p:nvSpPr>
        <p:spPr bwMode="auto">
          <a:xfrm>
            <a:off x="165100" y="3803650"/>
            <a:ext cx="335438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80000"/>
              </a:lnSpc>
            </a:pPr>
            <a:r>
              <a:rPr lang="ru-RU" sz="1800" b="1" i="1">
                <a:solidFill>
                  <a:schemeClr val="bg1"/>
                </a:solidFill>
              </a:rPr>
              <a:t>Участок</a:t>
            </a:r>
            <a:r>
              <a:rPr lang="ru-RU" sz="1800" b="1" i="1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800" b="1" i="1">
                <a:solidFill>
                  <a:schemeClr val="bg1"/>
                </a:solidFill>
              </a:rPr>
              <a:t>приготовления</a:t>
            </a:r>
          </a:p>
          <a:p>
            <a:pPr algn="ctr" defTabSz="914400">
              <a:lnSpc>
                <a:spcPct val="80000"/>
              </a:lnSpc>
            </a:pPr>
            <a:r>
              <a:rPr lang="ru-RU" sz="1800" b="1" i="1">
                <a:solidFill>
                  <a:schemeClr val="bg1"/>
                </a:solidFill>
              </a:rPr>
              <a:t>водоугольного топлива</a:t>
            </a:r>
          </a:p>
        </p:txBody>
      </p:sp>
    </p:spTree>
  </p:cSld>
  <p:clrMapOvr>
    <a:masterClrMapping/>
  </p:clrMapOvr>
  <p:transition advTm="12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833" name="object 3"/>
          <p:cNvSpPr>
            <a:spLocks noChangeArrowheads="1"/>
          </p:cNvSpPr>
          <p:nvPr/>
        </p:nvSpPr>
        <p:spPr bwMode="auto">
          <a:xfrm>
            <a:off x="0" y="0"/>
            <a:ext cx="98980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0"/>
            <a:ext cx="9909175" cy="11969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algn="ctr" defTabSz="914400">
              <a:buClr>
                <a:srgbClr val="E46C0A"/>
              </a:buClr>
              <a:buSzPct val="128000"/>
              <a:defRPr/>
            </a:pPr>
            <a:r>
              <a:rPr lang="ru-RU" sz="28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Технологический комплекс приготовления и сжигания водоугольного топлива</a:t>
            </a:r>
          </a:p>
        </p:txBody>
      </p:sp>
      <p:sp>
        <p:nvSpPr>
          <p:cNvPr id="1996805" name="Rectangle 5"/>
          <p:cNvSpPr>
            <a:spLocks noChangeArrowheads="1"/>
          </p:cNvSpPr>
          <p:nvPr/>
        </p:nvSpPr>
        <p:spPr bwMode="auto">
          <a:xfrm>
            <a:off x="0" y="1592263"/>
            <a:ext cx="9712325" cy="4899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tIns="152352" bIns="0" anchor="ctr">
            <a:spAutoFit/>
          </a:bodyPr>
          <a:lstStyle/>
          <a:p>
            <a:pPr indent="539750" defTabSz="914400">
              <a:defRPr/>
            </a:pPr>
            <a:r>
              <a:rPr lang="ru-RU" sz="24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Технологический комплекс состоит из двух участков:</a:t>
            </a:r>
          </a:p>
          <a:p>
            <a:pPr indent="539750" defTabSz="914400">
              <a:defRPr/>
            </a:pPr>
            <a:endParaRPr lang="en-US" sz="2400" b="1" u="sng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539750" defTabSz="914400">
              <a:defRPr/>
            </a:pPr>
            <a:r>
              <a:rPr lang="ru-RU" sz="24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участок №1  </a:t>
            </a: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включает: </a:t>
            </a:r>
          </a:p>
          <a:p>
            <a:pPr indent="539750" defTabSz="914400">
              <a:buFont typeface="Wingdings" pitchFamily="2" charset="2"/>
              <a:buChar char="v"/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установку для подготовки угольного топлива к сжиганию; </a:t>
            </a:r>
          </a:p>
          <a:p>
            <a:pPr indent="539750" defTabSz="914400">
              <a:buFont typeface="Wingdings" pitchFamily="2" charset="2"/>
              <a:buNone/>
              <a:defRPr/>
            </a:pPr>
            <a:endParaRPr lang="ru-RU" sz="24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539750" defTabSz="914400">
              <a:defRPr/>
            </a:pPr>
            <a:r>
              <a:rPr lang="ru-RU" sz="24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участок №2  </a:t>
            </a: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включает:</a:t>
            </a:r>
          </a:p>
          <a:p>
            <a:pPr indent="539750" defTabSz="914400">
              <a:buFont typeface="Wingdings" pitchFamily="2" charset="2"/>
              <a:buChar char="v"/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специализированный водогрейный котел с топкой,  в которой  	реализуются два способа сжигания угольного топлива -   	вихревой и слоевой;</a:t>
            </a:r>
          </a:p>
          <a:p>
            <a:pPr indent="539750" defTabSz="914400">
              <a:buFont typeface="Wingdings" pitchFamily="2" charset="2"/>
              <a:buChar char="v"/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систему эвакуации дымовых газов;</a:t>
            </a:r>
          </a:p>
          <a:p>
            <a:pPr indent="539750" defTabSz="914400">
              <a:buFont typeface="Wingdings" pitchFamily="2" charset="2"/>
              <a:buChar char="v"/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систему съёма тепловой нагрузки котла;</a:t>
            </a:r>
          </a:p>
          <a:p>
            <a:pPr indent="539750" defTabSz="914400">
              <a:buFont typeface="Wingdings" pitchFamily="2" charset="2"/>
              <a:buChar char="v"/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двухстадийную систему пылеулавливания.</a:t>
            </a:r>
          </a:p>
          <a:p>
            <a:pPr indent="539750" defTabSz="914400"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endParaRPr lang="ru-RU" sz="2400">
              <a:latin typeface="Times New Roman" pitchFamily="18" charset="0"/>
            </a:endParaRPr>
          </a:p>
        </p:txBody>
      </p:sp>
    </p:spTree>
  </p:cSld>
  <p:clrMapOvr>
    <a:masterClrMapping/>
  </p:clrMapOvr>
  <p:transition advClick="0" advTm="3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857" name="object 3"/>
          <p:cNvSpPr>
            <a:spLocks noChangeArrowheads="1"/>
          </p:cNvSpPr>
          <p:nvPr/>
        </p:nvSpPr>
        <p:spPr bwMode="auto">
          <a:xfrm>
            <a:off x="0" y="0"/>
            <a:ext cx="98980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pic>
        <p:nvPicPr>
          <p:cNvPr id="216985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069975"/>
            <a:ext cx="7839075" cy="5788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0"/>
            <a:ext cx="9909175" cy="11969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algn="ctr" defTabSz="914400">
              <a:buClr>
                <a:srgbClr val="E46C0A"/>
              </a:buClr>
              <a:buSzPct val="128000"/>
              <a:defRPr/>
            </a:pPr>
            <a:endParaRPr lang="ru-RU" sz="2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-15875"/>
            <a:ext cx="581183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/>
            <a:r>
              <a:rPr lang="ru-RU" altLang="ru-RU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Участок №1 – </a:t>
            </a:r>
          </a:p>
          <a:p>
            <a:pPr algn="ctr" defTabSz="914400"/>
            <a:r>
              <a:rPr lang="ru-RU" altLang="ru-RU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приготовления угольного</a:t>
            </a:r>
          </a:p>
          <a:p>
            <a:pPr algn="ctr" defTabSz="914400"/>
            <a:r>
              <a:rPr lang="ru-RU" altLang="ru-RU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топлива</a:t>
            </a:r>
          </a:p>
        </p:txBody>
      </p:sp>
      <p:pic>
        <p:nvPicPr>
          <p:cNvPr id="2169861" name="Picture 4" descr="P10606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1838" y="0"/>
            <a:ext cx="4094162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81" name="object 3"/>
          <p:cNvSpPr>
            <a:spLocks noChangeArrowheads="1"/>
          </p:cNvSpPr>
          <p:nvPr/>
        </p:nvSpPr>
        <p:spPr bwMode="auto">
          <a:xfrm>
            <a:off x="0" y="0"/>
            <a:ext cx="98980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pic>
        <p:nvPicPr>
          <p:cNvPr id="2170882" name="Picture 12" descr="Участок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41438"/>
            <a:ext cx="6435725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88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7800" y="3357563"/>
            <a:ext cx="337820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6122988" y="5634038"/>
            <a:ext cx="3783012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 algn="ctr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Узел измерения расхода и давления топлива и сжатого воздуха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-11113" y="0"/>
            <a:ext cx="9909176" cy="11969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algn="ctr" defTabSz="914400">
              <a:buClr>
                <a:srgbClr val="E46C0A"/>
              </a:buClr>
              <a:buSzPct val="128000"/>
              <a:defRPr/>
            </a:pPr>
            <a:endParaRPr lang="ru-RU" sz="2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180975"/>
            <a:ext cx="58118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>
              <a:defRPr/>
            </a:pPr>
            <a:r>
              <a:rPr lang="ru-RU" altLang="ru-RU" sz="26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Участок № 2 – </a:t>
            </a:r>
            <a:endParaRPr lang="en-US" altLang="ru-RU" sz="26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 defTabSz="914400">
              <a:defRPr/>
            </a:pPr>
            <a:r>
              <a:rPr lang="ru-RU" altLang="ru-RU" sz="26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сжигания угольного топлива</a:t>
            </a:r>
          </a:p>
        </p:txBody>
      </p:sp>
      <p:pic>
        <p:nvPicPr>
          <p:cNvPr id="217088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8038" y="0"/>
            <a:ext cx="4017962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500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Евраз 2">
  <a:themeElements>
    <a:clrScheme name="EVRAZ">
      <a:dk1>
        <a:srgbClr val="262626"/>
      </a:dk1>
      <a:lt1>
        <a:sysClr val="window" lastClr="FFFFFF"/>
      </a:lt1>
      <a:dk2>
        <a:srgbClr val="3F3F3F"/>
      </a:dk2>
      <a:lt2>
        <a:srgbClr val="95180A"/>
      </a:lt2>
      <a:accent1>
        <a:srgbClr val="F57F29"/>
      </a:accent1>
      <a:accent2>
        <a:srgbClr val="909090"/>
      </a:accent2>
      <a:accent3>
        <a:srgbClr val="EE3124"/>
      </a:accent3>
      <a:accent4>
        <a:srgbClr val="BABABA"/>
      </a:accent4>
      <a:accent5>
        <a:srgbClr val="FCB53B"/>
      </a:accent5>
      <a:accent6>
        <a:srgbClr val="FFDD00"/>
      </a:accent6>
      <a:hlink>
        <a:srgbClr val="CE8A14"/>
      </a:hlink>
      <a:folHlink>
        <a:srgbClr val="A62A1E"/>
      </a:folHlink>
    </a:clrScheme>
    <a:fontScheme name="EVRAZ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EVRAZ_New template_1or2lines_BigLogo.pptx" id="{02814C3A-22BE-4037-8FC2-7A77B3AF4C8B}" vid="{50CBEFA9-457F-4BF6-A226-2D9A1505A184}"/>
    </a:ext>
  </a:extLst>
</a:theme>
</file>

<file path=ppt/theme/theme2.xml><?xml version="1.0" encoding="utf-8"?>
<a:theme xmlns:a="http://schemas.openxmlformats.org/drawingml/2006/main" name="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EVRAZ_New template_RUS</Template>
  <TotalTime>6944</TotalTime>
  <Words>833</Words>
  <Application>Microsoft Office PowerPoint</Application>
  <PresentationFormat>Лист A4 (210x297 мм)</PresentationFormat>
  <Paragraphs>332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31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57" baseType="lpstr">
      <vt:lpstr>Arial</vt:lpstr>
      <vt:lpstr>Wingdings</vt:lpstr>
      <vt:lpstr>Wingdings 2</vt:lpstr>
      <vt:lpstr>Arial Black</vt:lpstr>
      <vt:lpstr>Calibri</vt:lpstr>
      <vt:lpstr>Tahoma</vt:lpstr>
      <vt:lpstr>Times New Roman</vt:lpstr>
      <vt:lpstr>Cambria</vt:lpstr>
      <vt:lpstr>Symbol</vt:lpstr>
      <vt:lpstr>Евраз 2</vt:lpstr>
      <vt:lpstr>Палитра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Евраз 2</vt:lpstr>
      <vt:lpstr>Палитра</vt:lpstr>
      <vt:lpstr>think-cell Slide</vt:lpstr>
      <vt:lpstr>Слайд 1</vt:lpstr>
      <vt:lpstr>Слайд 2</vt:lpstr>
      <vt:lpstr>Слайд 3</vt:lpstr>
      <vt:lpstr>Информация об угольных шламах ОФ Кузбасса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Технико-экономические показатели по частичной  замене угольного топлива на котлах ПК-40 Беловской ГРЭС ВУТ на  основе угольных шламов</vt:lpstr>
      <vt:lpstr>Слайд 13</vt:lpstr>
      <vt:lpstr>Слайд 14</vt:lpstr>
      <vt:lpstr>Слайд 15</vt:lpstr>
      <vt:lpstr>Слайд 16</vt:lpstr>
    </vt:vector>
  </TitlesOfParts>
  <Company>ZSMK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Сжигание твердого топлива на ПВС</dc:title>
  <dc:creator>Aleksey.Leontiev@evraz.com</dc:creator>
  <cp:lastModifiedBy>Admin</cp:lastModifiedBy>
  <cp:revision>105</cp:revision>
  <cp:lastPrinted>2014-04-29T09:30:02Z</cp:lastPrinted>
  <dcterms:created xsi:type="dcterms:W3CDTF">2017-03-09T02:54:38Z</dcterms:created>
  <dcterms:modified xsi:type="dcterms:W3CDTF">2022-02-02T02:48:36Z</dcterms:modified>
</cp:coreProperties>
</file>